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7"/>
  </p:notesMasterIdLst>
  <p:sldIdLst>
    <p:sldId id="256" r:id="rId2"/>
    <p:sldId id="272" r:id="rId3"/>
    <p:sldId id="295" r:id="rId4"/>
    <p:sldId id="296" r:id="rId5"/>
    <p:sldId id="300" r:id="rId6"/>
    <p:sldId id="299" r:id="rId7"/>
    <p:sldId id="298" r:id="rId8"/>
    <p:sldId id="301" r:id="rId9"/>
    <p:sldId id="302" r:id="rId10"/>
    <p:sldId id="303" r:id="rId11"/>
    <p:sldId id="321" r:id="rId12"/>
    <p:sldId id="323" r:id="rId13"/>
    <p:sldId id="325" r:id="rId14"/>
    <p:sldId id="324" r:id="rId15"/>
    <p:sldId id="262" r:id="rId16"/>
    <p:sldId id="304" r:id="rId17"/>
    <p:sldId id="327" r:id="rId18"/>
    <p:sldId id="390" r:id="rId19"/>
    <p:sldId id="411" r:id="rId20"/>
    <p:sldId id="329" r:id="rId21"/>
    <p:sldId id="330" r:id="rId22"/>
    <p:sldId id="331" r:id="rId23"/>
    <p:sldId id="332" r:id="rId24"/>
    <p:sldId id="333" r:id="rId25"/>
    <p:sldId id="334" r:id="rId26"/>
    <p:sldId id="335" r:id="rId27"/>
    <p:sldId id="336" r:id="rId28"/>
    <p:sldId id="337" r:id="rId29"/>
    <p:sldId id="339" r:id="rId30"/>
    <p:sldId id="338" r:id="rId31"/>
    <p:sldId id="351" r:id="rId32"/>
    <p:sldId id="306" r:id="rId33"/>
    <p:sldId id="307" r:id="rId34"/>
    <p:sldId id="352" r:id="rId35"/>
    <p:sldId id="308" r:id="rId36"/>
    <p:sldId id="353" r:id="rId37"/>
    <p:sldId id="354" r:id="rId38"/>
    <p:sldId id="356" r:id="rId39"/>
    <p:sldId id="355" r:id="rId40"/>
    <p:sldId id="357" r:id="rId41"/>
    <p:sldId id="358" r:id="rId42"/>
    <p:sldId id="359" r:id="rId43"/>
    <p:sldId id="360" r:id="rId44"/>
    <p:sldId id="361" r:id="rId45"/>
    <p:sldId id="409" r:id="rId46"/>
    <p:sldId id="368" r:id="rId47"/>
    <p:sldId id="375" r:id="rId48"/>
    <p:sldId id="412" r:id="rId49"/>
    <p:sldId id="340" r:id="rId50"/>
    <p:sldId id="341" r:id="rId51"/>
    <p:sldId id="342" r:id="rId52"/>
    <p:sldId id="343" r:id="rId53"/>
    <p:sldId id="344" r:id="rId54"/>
    <p:sldId id="345" r:id="rId55"/>
    <p:sldId id="346" r:id="rId56"/>
    <p:sldId id="347" r:id="rId57"/>
    <p:sldId id="349" r:id="rId58"/>
    <p:sldId id="348" r:id="rId59"/>
    <p:sldId id="350" r:id="rId60"/>
    <p:sldId id="362" r:id="rId61"/>
    <p:sldId id="363" r:id="rId62"/>
    <p:sldId id="364" r:id="rId63"/>
    <p:sldId id="365" r:id="rId64"/>
    <p:sldId id="366" r:id="rId65"/>
    <p:sldId id="378" r:id="rId66"/>
    <p:sldId id="369" r:id="rId67"/>
    <p:sldId id="373" r:id="rId68"/>
    <p:sldId id="372" r:id="rId69"/>
    <p:sldId id="374" r:id="rId70"/>
    <p:sldId id="379" r:id="rId71"/>
    <p:sldId id="410" r:id="rId72"/>
    <p:sldId id="380" r:id="rId73"/>
    <p:sldId id="381" r:id="rId74"/>
    <p:sldId id="382" r:id="rId75"/>
    <p:sldId id="383" r:id="rId76"/>
    <p:sldId id="384" r:id="rId77"/>
    <p:sldId id="385" r:id="rId78"/>
    <p:sldId id="386" r:id="rId79"/>
    <p:sldId id="387" r:id="rId80"/>
    <p:sldId id="388" r:id="rId81"/>
    <p:sldId id="389" r:id="rId82"/>
    <p:sldId id="396" r:id="rId83"/>
    <p:sldId id="397" r:id="rId84"/>
    <p:sldId id="398" r:id="rId85"/>
    <p:sldId id="399" r:id="rId86"/>
    <p:sldId id="400" r:id="rId87"/>
    <p:sldId id="401" r:id="rId88"/>
    <p:sldId id="402" r:id="rId89"/>
    <p:sldId id="403" r:id="rId90"/>
    <p:sldId id="404" r:id="rId91"/>
    <p:sldId id="405" r:id="rId92"/>
    <p:sldId id="406" r:id="rId93"/>
    <p:sldId id="407" r:id="rId94"/>
    <p:sldId id="408" r:id="rId95"/>
    <p:sldId id="278" r:id="rId96"/>
  </p:sldIdLst>
  <p:sldSz cx="9144000" cy="5143500" type="screen16x9"/>
  <p:notesSz cx="6858000" cy="9144000"/>
  <p:embeddedFontLst>
    <p:embeddedFont>
      <p:font typeface=".Vn3DH" panose="020B7200000000000000" pitchFamily="34" charset="0"/>
      <p:regular r:id="rId98"/>
    </p:embeddedFont>
    <p:embeddedFont>
      <p:font typeface="Calibri" panose="020F0502020204030204" pitchFamily="34" charset="0"/>
      <p:regular r:id="rId99"/>
      <p:bold r:id="rId100"/>
      <p:italic r:id="rId101"/>
      <p:boldItalic r:id="rId102"/>
    </p:embeddedFont>
    <p:embeddedFont>
      <p:font typeface="Dosis ExtraLight" pitchFamily="2" charset="0"/>
      <p:regular r:id="rId103"/>
      <p:bold r:id="rId104"/>
    </p:embeddedFont>
    <p:embeddedFont>
      <p:font typeface="Titillium Web Light" panose="00000400000000000000" pitchFamily="2"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hia Tinh Le" initials="NTL" lastIdx="1" clrIdx="0">
    <p:extLst>
      <p:ext uri="{19B8F6BF-5375-455C-9EA6-DF929625EA0E}">
        <p15:presenceInfo xmlns:p15="http://schemas.microsoft.com/office/powerpoint/2012/main" userId="99d3fd6639602c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4351"/>
    <a:srgbClr val="80BFB7"/>
    <a:srgbClr val="086579"/>
    <a:srgbClr val="0B87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07" autoAdjust="0"/>
  </p:normalViewPr>
  <p:slideViewPr>
    <p:cSldViewPr snapToGrid="0">
      <p:cViewPr varScale="1">
        <p:scale>
          <a:sx n="144" d="100"/>
          <a:sy n="144" d="100"/>
        </p:scale>
        <p:origin x="5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n3DH" panose="020B7200000000000000" pitchFamily="34" charset="0"/>
        <a:ea typeface=".Vn3DH" panose="020B7200000000000000"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5989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474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8339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0434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6587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9140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8321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5114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781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755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0388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37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728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6582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688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575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1104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8252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341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5808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5737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961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330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1823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543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300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4632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5389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1993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002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905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3495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09041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8576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2434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197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94496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234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7403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4625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8002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103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50012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2550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07516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19127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85792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94416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9767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21574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7205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5587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371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5339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0969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62609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59787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8925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86525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22510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5048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05004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1409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94272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68672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78872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36906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4926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63280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08260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0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53215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7731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7083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23071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73910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05256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79466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25347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4393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62677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01608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0124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39950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5395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23593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44764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92247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41643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1978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48986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Vn3DH" panose="020B7200000000000000" pitchFamily="34" charset="0"/>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7"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grpSp>
        <p:nvGrpSpPr>
          <p:cNvPr id="6" name="Group 5">
            <a:extLst>
              <a:ext uri="{FF2B5EF4-FFF2-40B4-BE49-F238E27FC236}">
                <a16:creationId xmlns:a16="http://schemas.microsoft.com/office/drawing/2014/main" id="{FD37B5FD-7971-457E-99CC-9D1DBAE16DEF}"/>
              </a:ext>
            </a:extLst>
          </p:cNvPr>
          <p:cNvGrpSpPr/>
          <p:nvPr/>
        </p:nvGrpSpPr>
        <p:grpSpPr>
          <a:xfrm>
            <a:off x="478734" y="2951418"/>
            <a:ext cx="8186532" cy="1611411"/>
            <a:chOff x="587918" y="2533887"/>
            <a:chExt cx="8186532" cy="1611411"/>
          </a:xfrm>
        </p:grpSpPr>
        <p:sp>
          <p:nvSpPr>
            <p:cNvPr id="7" name="Google Shape;337;p11">
              <a:extLst>
                <a:ext uri="{FF2B5EF4-FFF2-40B4-BE49-F238E27FC236}">
                  <a16:creationId xmlns:a16="http://schemas.microsoft.com/office/drawing/2014/main" id="{C9BD393F-DF9A-4B23-B41E-0CBFD203086E}"/>
                </a:ext>
              </a:extLst>
            </p:cNvPr>
            <p:cNvSpPr txBox="1">
              <a:spLocks/>
            </p:cNvSpPr>
            <p:nvPr/>
          </p:nvSpPr>
          <p:spPr>
            <a:xfrm>
              <a:off x="587918" y="2733942"/>
              <a:ext cx="8186532" cy="14113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n-US" sz="3600" b="1" dirty="0" err="1">
                  <a:solidFill>
                    <a:schemeClr val="bg1"/>
                  </a:solidFill>
                  <a:latin typeface="Times New Roman" panose="02020603050405020304" pitchFamily="18" charset="0"/>
                  <a:cs typeface="Times New Roman" panose="02020603050405020304" pitchFamily="18" charset="0"/>
                </a:rPr>
                <a:t>Quản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lý</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và</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Phân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tích</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dữ</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liệu</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khách</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hàng</a:t>
              </a:r>
              <a:r>
                <a:rPr lang="en-US" sz="3600" b="1" dirty="0">
                  <a:solidFill>
                    <a:schemeClr val="bg1"/>
                  </a:solidFill>
                  <a:latin typeface="Times New Roman" panose="02020603050405020304" pitchFamily="18" charset="0"/>
                  <a:cs typeface="Times New Roman" panose="02020603050405020304" pitchFamily="18" charset="0"/>
                </a:rPr>
                <a:t> </a:t>
              </a:r>
              <a:br>
                <a:rPr lang="en-US" sz="3600" b="1" dirty="0">
                  <a:solidFill>
                    <a:schemeClr val="bg1"/>
                  </a:solidFill>
                  <a:latin typeface="Times New Roman" panose="02020603050405020304" pitchFamily="18" charset="0"/>
                  <a:cs typeface="Times New Roman" panose="02020603050405020304" pitchFamily="18" charset="0"/>
                </a:rPr>
              </a:br>
              <a:r>
                <a:rPr lang="en-US" sz="3600" b="1" dirty="0">
                  <a:solidFill>
                    <a:schemeClr val="bg1"/>
                  </a:solidFill>
                  <a:latin typeface="Times New Roman" panose="02020603050405020304" pitchFamily="18" charset="0"/>
                  <a:cs typeface="Times New Roman" panose="02020603050405020304" pitchFamily="18" charset="0"/>
                </a:rPr>
                <a:t>qua </a:t>
              </a:r>
              <a:r>
                <a:rPr lang="en-US" sz="3600" b="1" dirty="0" err="1">
                  <a:solidFill>
                    <a:schemeClr val="bg1"/>
                  </a:solidFill>
                  <a:latin typeface="Times New Roman" panose="02020603050405020304" pitchFamily="18" charset="0"/>
                  <a:cs typeface="Times New Roman" panose="02020603050405020304" pitchFamily="18" charset="0"/>
                </a:rPr>
                <a:t>các</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chiến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dịch</a:t>
              </a:r>
              <a:r>
                <a:rPr lang="en-US" sz="3600" b="1" dirty="0">
                  <a:solidFill>
                    <a:schemeClr val="bg1"/>
                  </a:solidFill>
                  <a:latin typeface="Times New Roman" panose="02020603050405020304" pitchFamily="18" charset="0"/>
                  <a:cs typeface="Times New Roman" panose="02020603050405020304" pitchFamily="18" charset="0"/>
                </a:rPr>
                <a:t> Marketing</a:t>
              </a:r>
            </a:p>
          </p:txBody>
        </p:sp>
        <p:sp>
          <p:nvSpPr>
            <p:cNvPr id="8" name="TextBox 7">
              <a:extLst>
                <a:ext uri="{FF2B5EF4-FFF2-40B4-BE49-F238E27FC236}">
                  <a16:creationId xmlns:a16="http://schemas.microsoft.com/office/drawing/2014/main" id="{3182E670-D361-4EFA-B8D3-FF7CDFFDA51F}"/>
                </a:ext>
              </a:extLst>
            </p:cNvPr>
            <p:cNvSpPr txBox="1"/>
            <p:nvPr/>
          </p:nvSpPr>
          <p:spPr>
            <a:xfrm>
              <a:off x="4439541" y="2533887"/>
              <a:ext cx="861391"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Đề </a:t>
              </a:r>
              <a:r>
                <a:rPr lang="en-US" sz="2000" b="1" dirty="0" err="1">
                  <a:solidFill>
                    <a:schemeClr val="bg1"/>
                  </a:solidFill>
                  <a:latin typeface="Times New Roman" panose="02020603050405020304" pitchFamily="18" charset="0"/>
                  <a:cs typeface="Times New Roman" panose="02020603050405020304" pitchFamily="18" charset="0"/>
                </a:rPr>
                <a:t>tài</a:t>
              </a:r>
              <a:r>
                <a:rPr lang="en-US" sz="2000" b="1" dirty="0">
                  <a:solidFill>
                    <a:schemeClr val="bg1"/>
                  </a:solidFill>
                  <a:latin typeface="Times New Roman" panose="02020603050405020304" pitchFamily="18" charset="0"/>
                  <a:cs typeface="Times New Roman" panose="02020603050405020304" pitchFamily="18" charset="0"/>
                </a:rPr>
                <a:t> </a:t>
              </a:r>
            </a:p>
          </p:txBody>
        </p:sp>
      </p:grpSp>
      <p:sp>
        <p:nvSpPr>
          <p:cNvPr id="9" name="TextBox 8">
            <a:extLst>
              <a:ext uri="{FF2B5EF4-FFF2-40B4-BE49-F238E27FC236}">
                <a16:creationId xmlns:a16="http://schemas.microsoft.com/office/drawing/2014/main" id="{EAC9282A-C1B1-40C8-832F-3B5A34A18A65}"/>
              </a:ext>
            </a:extLst>
          </p:cNvPr>
          <p:cNvSpPr txBox="1"/>
          <p:nvPr/>
        </p:nvSpPr>
        <p:spPr>
          <a:xfrm>
            <a:off x="2475310" y="1002963"/>
            <a:ext cx="50264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KHAI PHÁ DỮ LIỆU	</a:t>
            </a:r>
          </a:p>
        </p:txBody>
      </p:sp>
      <p:sp>
        <p:nvSpPr>
          <p:cNvPr id="10" name="TextBox 9">
            <a:extLst>
              <a:ext uri="{FF2B5EF4-FFF2-40B4-BE49-F238E27FC236}">
                <a16:creationId xmlns:a16="http://schemas.microsoft.com/office/drawing/2014/main" id="{50E68591-B1EA-469E-BD07-01606799D119}"/>
              </a:ext>
            </a:extLst>
          </p:cNvPr>
          <p:cNvSpPr txBox="1"/>
          <p:nvPr/>
        </p:nvSpPr>
        <p:spPr>
          <a:xfrm>
            <a:off x="2840235" y="135868"/>
            <a:ext cx="4025349" cy="707886"/>
          </a:xfrm>
          <a:prstGeom prst="rect">
            <a:avLst/>
          </a:prstGeom>
          <a:noFill/>
        </p:spPr>
        <p:txBody>
          <a:bodyPr wrap="square" rtlCol="0">
            <a:spAutoFit/>
          </a:bodyPr>
          <a:lstStyle/>
          <a:p>
            <a:pPr algn="ctr"/>
            <a:r>
              <a:rPr lang="en-US" sz="2000" b="1" dirty="0" err="1">
                <a:solidFill>
                  <a:schemeClr val="bg1"/>
                </a:solidFill>
                <a:latin typeface="Times New Roman" panose="02020603050405020304" pitchFamily="18" charset="0"/>
                <a:cs typeface="Times New Roman" panose="02020603050405020304" pitchFamily="18" charset="0"/>
              </a:rPr>
              <a:t>Trường</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đại</a:t>
            </a:r>
            <a:r>
              <a:rPr lang="en-US" sz="2000" b="1" dirty="0">
                <a:solidFill>
                  <a:schemeClr val="bg1"/>
                </a:solidFill>
                <a:latin typeface="Times New Roman" panose="02020603050405020304" pitchFamily="18" charset="0"/>
                <a:cs typeface="Times New Roman" panose="02020603050405020304" pitchFamily="18" charset="0"/>
              </a:rPr>
              <a:t> học </a:t>
            </a:r>
            <a:r>
              <a:rPr lang="en-US" sz="2000" b="1" dirty="0" err="1">
                <a:solidFill>
                  <a:schemeClr val="bg1"/>
                </a:solidFill>
                <a:latin typeface="Times New Roman" panose="02020603050405020304" pitchFamily="18" charset="0"/>
                <a:cs typeface="Times New Roman" panose="02020603050405020304" pitchFamily="18" charset="0"/>
              </a:rPr>
              <a:t>sư</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phạm</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kỹ</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thuật</a:t>
            </a:r>
            <a:r>
              <a:rPr lang="en-US" sz="2000" b="1" dirty="0">
                <a:solidFill>
                  <a:schemeClr val="bg1"/>
                </a:solidFill>
                <a:latin typeface="Times New Roman" panose="02020603050405020304" pitchFamily="18" charset="0"/>
                <a:cs typeface="Times New Roman" panose="02020603050405020304" pitchFamily="18" charset="0"/>
              </a:rPr>
              <a:t> TP </a:t>
            </a:r>
            <a:r>
              <a:rPr lang="en-US" sz="2000" b="1" dirty="0" err="1">
                <a:solidFill>
                  <a:schemeClr val="bg1"/>
                </a:solidFill>
                <a:latin typeface="Times New Roman" panose="02020603050405020304" pitchFamily="18" charset="0"/>
                <a:cs typeface="Times New Roman" panose="02020603050405020304" pitchFamily="18" charset="0"/>
              </a:rPr>
              <a:t>Hồ</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Chí</a:t>
            </a:r>
            <a:r>
              <a:rPr lang="en-US" sz="2000" b="1" dirty="0">
                <a:solidFill>
                  <a:schemeClr val="bg1"/>
                </a:solidFill>
                <a:latin typeface="Times New Roman" panose="02020603050405020304" pitchFamily="18" charset="0"/>
                <a:cs typeface="Times New Roman" panose="02020603050405020304" pitchFamily="18" charset="0"/>
              </a:rPr>
              <a:t> Minh	</a:t>
            </a:r>
          </a:p>
        </p:txBody>
      </p:sp>
      <p:sp>
        <p:nvSpPr>
          <p:cNvPr id="11" name="TextBox 10">
            <a:extLst>
              <a:ext uri="{FF2B5EF4-FFF2-40B4-BE49-F238E27FC236}">
                <a16:creationId xmlns:a16="http://schemas.microsoft.com/office/drawing/2014/main" id="{878CF0A3-90BC-4716-9174-D88DB36C208E}"/>
              </a:ext>
            </a:extLst>
          </p:cNvPr>
          <p:cNvSpPr txBox="1"/>
          <p:nvPr/>
        </p:nvSpPr>
        <p:spPr>
          <a:xfrm>
            <a:off x="2715148" y="1501310"/>
            <a:ext cx="4091807" cy="369332"/>
          </a:xfrm>
          <a:prstGeom prst="rect">
            <a:avLst/>
          </a:prstGeom>
          <a:noFill/>
        </p:spPr>
        <p:txBody>
          <a:bodyPr wrap="square" rtlCol="0">
            <a:spAutoFit/>
          </a:bodyPr>
          <a:lstStyle/>
          <a:p>
            <a:pPr algn="ctr"/>
            <a:r>
              <a:rPr lang="en-US" sz="1800" b="1" dirty="0" err="1">
                <a:solidFill>
                  <a:schemeClr val="bg1"/>
                </a:solidFill>
                <a:latin typeface="Times New Roman" panose="02020603050405020304" pitchFamily="18" charset="0"/>
                <a:cs typeface="Times New Roman" panose="02020603050405020304" pitchFamily="18" charset="0"/>
              </a:rPr>
              <a:t>Giảng</a:t>
            </a:r>
            <a:r>
              <a:rPr lang="en-US" sz="1800" b="1" dirty="0">
                <a:solidFill>
                  <a:schemeClr val="bg1"/>
                </a:solidFill>
                <a:latin typeface="Times New Roman" panose="02020603050405020304" pitchFamily="18" charset="0"/>
                <a:cs typeface="Times New Roman" panose="02020603050405020304" pitchFamily="18" charset="0"/>
              </a:rPr>
              <a:t> </a:t>
            </a:r>
            <a:r>
              <a:rPr lang="en-US" sz="1800" b="1" dirty="0" err="1">
                <a:solidFill>
                  <a:schemeClr val="bg1"/>
                </a:solidFill>
                <a:latin typeface="Times New Roman" panose="02020603050405020304" pitchFamily="18" charset="0"/>
                <a:cs typeface="Times New Roman" panose="02020603050405020304" pitchFamily="18" charset="0"/>
              </a:rPr>
              <a:t>viên</a:t>
            </a:r>
            <a:r>
              <a:rPr lang="en-US" sz="1800" b="1" dirty="0">
                <a:solidFill>
                  <a:schemeClr val="bg1"/>
                </a:solidFill>
                <a:latin typeface="Times New Roman" panose="02020603050405020304" pitchFamily="18" charset="0"/>
                <a:cs typeface="Times New Roman" panose="02020603050405020304" pitchFamily="18" charset="0"/>
              </a:rPr>
              <a:t>: </a:t>
            </a:r>
            <a:r>
              <a:rPr lang="en-US" sz="1800" b="1" dirty="0" err="1">
                <a:solidFill>
                  <a:schemeClr val="bg1"/>
                </a:solidFill>
                <a:latin typeface="Times New Roman" panose="02020603050405020304" pitchFamily="18" charset="0"/>
                <a:cs typeface="Times New Roman" panose="02020603050405020304" pitchFamily="18" charset="0"/>
              </a:rPr>
              <a:t>ThS</a:t>
            </a:r>
            <a:r>
              <a:rPr lang="en-US" sz="1800" b="1" dirty="0">
                <a:solidFill>
                  <a:schemeClr val="bg1"/>
                </a:solidFill>
                <a:latin typeface="Times New Roman" panose="02020603050405020304" pitchFamily="18" charset="0"/>
                <a:cs typeface="Times New Roman" panose="02020603050405020304" pitchFamily="18" charset="0"/>
              </a:rPr>
              <a:t>. </a:t>
            </a:r>
            <a:r>
              <a:rPr lang="en-US" sz="1800" b="1" dirty="0" err="1">
                <a:solidFill>
                  <a:schemeClr val="bg1"/>
                </a:solidFill>
                <a:latin typeface="Times New Roman" panose="02020603050405020304" pitchFamily="18" charset="0"/>
                <a:cs typeface="Times New Roman" panose="02020603050405020304" pitchFamily="18" charset="0"/>
              </a:rPr>
              <a:t>Nguyễn</a:t>
            </a:r>
            <a:r>
              <a:rPr lang="en-US" sz="1800" b="1" dirty="0">
                <a:solidFill>
                  <a:schemeClr val="bg1"/>
                </a:solidFill>
                <a:latin typeface="Times New Roman" panose="02020603050405020304" pitchFamily="18" charset="0"/>
                <a:cs typeface="Times New Roman" panose="02020603050405020304" pitchFamily="18" charset="0"/>
              </a:rPr>
              <a:t> </a:t>
            </a:r>
            <a:r>
              <a:rPr lang="en-US" sz="1800" b="1" dirty="0" err="1">
                <a:solidFill>
                  <a:schemeClr val="bg1"/>
                </a:solidFill>
                <a:latin typeface="Times New Roman" panose="02020603050405020304" pitchFamily="18" charset="0"/>
                <a:cs typeface="Times New Roman" panose="02020603050405020304" pitchFamily="18" charset="0"/>
              </a:rPr>
              <a:t>Văn</a:t>
            </a:r>
            <a:r>
              <a:rPr lang="en-US" sz="1800" b="1" dirty="0">
                <a:solidFill>
                  <a:schemeClr val="bg1"/>
                </a:solidFill>
                <a:latin typeface="Times New Roman" panose="02020603050405020304" pitchFamily="18" charset="0"/>
                <a:cs typeface="Times New Roman" panose="02020603050405020304" pitchFamily="18" charset="0"/>
              </a:rPr>
              <a:t> </a:t>
            </a:r>
            <a:r>
              <a:rPr lang="en-US" sz="1800" b="1" dirty="0" err="1">
                <a:solidFill>
                  <a:schemeClr val="bg1"/>
                </a:solidFill>
                <a:latin typeface="Times New Roman" panose="02020603050405020304" pitchFamily="18" charset="0"/>
                <a:cs typeface="Times New Roman" panose="02020603050405020304" pitchFamily="18" charset="0"/>
              </a:rPr>
              <a:t>Thành</a:t>
            </a:r>
            <a:r>
              <a:rPr lang="en-US" sz="1800" b="1" dirty="0">
                <a:solidFill>
                  <a:schemeClr val="bg1"/>
                </a:solidFill>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17866A08-635F-47D1-96DB-3BA19749E2FC}"/>
              </a:ext>
            </a:extLst>
          </p:cNvPr>
          <p:cNvSpPr txBox="1"/>
          <p:nvPr/>
        </p:nvSpPr>
        <p:spPr>
          <a:xfrm>
            <a:off x="3022241" y="2189061"/>
            <a:ext cx="4091807" cy="461665"/>
          </a:xfrm>
          <a:prstGeom prst="rect">
            <a:avLst/>
          </a:prstGeom>
          <a:noFill/>
        </p:spPr>
        <p:txBody>
          <a:bodyPr wrap="square" rtlCol="0">
            <a:sp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Nhóm</a:t>
            </a:r>
            <a:r>
              <a:rPr lang="en-US" sz="2400" b="1" dirty="0">
                <a:solidFill>
                  <a:schemeClr val="bg1"/>
                </a:solidFill>
                <a:latin typeface="Times New Roman" panose="02020603050405020304" pitchFamily="18" charset="0"/>
                <a:cs typeface="Times New Roman" panose="02020603050405020304" pitchFamily="18" charset="0"/>
              </a:rPr>
              <a:t> 20</a:t>
            </a:r>
            <a:r>
              <a:rPr lang="en-US" sz="18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10</a:t>
            </a:fld>
            <a:endParaRPr sz="1800" b="1" dirty="0">
              <a:latin typeface="Times New Roman" panose="02020603050405020304" pitchFamily="18" charset="0"/>
              <a:cs typeface="Times New Roman" panose="02020603050405020304" pitchFamily="18" charset="0"/>
            </a:endParaRPr>
          </a:p>
        </p:txBody>
      </p:sp>
      <p:pic>
        <p:nvPicPr>
          <p:cNvPr id="16" name="Picture 2" descr="A screenshot of a table&#10;&#10;Description automatically generated with low confidence">
            <a:extLst>
              <a:ext uri="{FF2B5EF4-FFF2-40B4-BE49-F238E27FC236}">
                <a16:creationId xmlns:a16="http://schemas.microsoft.com/office/drawing/2014/main" id="{4E43D473-B3B6-49F7-8EF3-809571595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1" y="779657"/>
            <a:ext cx="6824870" cy="28845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89E9028-4E0E-4AF6-9EE5-E3A0D2C9B6A8}"/>
              </a:ext>
            </a:extLst>
          </p:cNvPr>
          <p:cNvSpPr txBox="1"/>
          <p:nvPr/>
        </p:nvSpPr>
        <p:spPr>
          <a:xfrm>
            <a:off x="2820880" y="3909198"/>
            <a:ext cx="2463571" cy="338554"/>
          </a:xfrm>
          <a:prstGeom prst="rect">
            <a:avLst/>
          </a:prstGeom>
          <a:noFill/>
        </p:spPr>
        <p:txBody>
          <a:bodyPr wrap="square" rtlCol="0">
            <a:spAutoFit/>
          </a:bodyPr>
          <a:lstStyle/>
          <a:p>
            <a:r>
              <a:rPr lang="en-US" sz="1600" b="1" i="1" dirty="0" err="1">
                <a:solidFill>
                  <a:schemeClr val="tx1"/>
                </a:solidFill>
                <a:latin typeface="Times New Roman" panose="02020603050405020304" pitchFamily="18" charset="0"/>
                <a:cs typeface="Times New Roman" panose="02020603050405020304" pitchFamily="18" charset="0"/>
              </a:rPr>
              <a:t>Dữ</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liệu</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sau</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khi</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đã</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xử</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lý</a:t>
            </a:r>
            <a:endParaRPr lang="en-US" sz="16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769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11</a:t>
            </a:fld>
            <a:endParaRPr sz="1800" b="1" dirty="0">
              <a:latin typeface="Times New Roman" panose="02020603050405020304" pitchFamily="18" charset="0"/>
              <a:cs typeface="Times New Roman" panose="02020603050405020304" pitchFamily="18" charset="0"/>
            </a:endParaRPr>
          </a:p>
        </p:txBody>
      </p:sp>
      <p:sp>
        <p:nvSpPr>
          <p:cNvPr id="5" name="Google Shape;406;p19">
            <a:extLst>
              <a:ext uri="{FF2B5EF4-FFF2-40B4-BE49-F238E27FC236}">
                <a16:creationId xmlns:a16="http://schemas.microsoft.com/office/drawing/2014/main" id="{E2A7118D-2542-4A73-9187-70BF8C426022}"/>
              </a:ext>
            </a:extLst>
          </p:cNvPr>
          <p:cNvSpPr txBox="1">
            <a:spLocks noGrp="1"/>
          </p:cNvSpPr>
          <p:nvPr>
            <p:ph type="title"/>
          </p:nvPr>
        </p:nvSpPr>
        <p:spPr>
          <a:xfrm>
            <a:off x="508292" y="106762"/>
            <a:ext cx="3018204" cy="5234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về</a:t>
            </a:r>
            <a:r>
              <a:rPr lang="en-US" sz="2400" b="1" dirty="0">
                <a:latin typeface="Times New Roman" panose="02020603050405020304" pitchFamily="18" charset="0"/>
                <a:cs typeface="Times New Roman" panose="02020603050405020304" pitchFamily="18" charset="0"/>
              </a:rPr>
              <a:t> Database</a:t>
            </a:r>
            <a:endParaRPr sz="2400" b="1"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CFF90FFE-BFD2-4126-BBBF-527CA33FF43E}"/>
              </a:ext>
            </a:extLst>
          </p:cNvPr>
          <p:cNvGrpSpPr/>
          <p:nvPr/>
        </p:nvGrpSpPr>
        <p:grpSpPr>
          <a:xfrm>
            <a:off x="2168149" y="728867"/>
            <a:ext cx="1358347" cy="649357"/>
            <a:chOff x="1338220" y="689112"/>
            <a:chExt cx="1358347" cy="649357"/>
          </a:xfrm>
        </p:grpSpPr>
        <p:sp>
          <p:nvSpPr>
            <p:cNvPr id="2" name="Rectangle: Rounded Corners 1">
              <a:extLst>
                <a:ext uri="{FF2B5EF4-FFF2-40B4-BE49-F238E27FC236}">
                  <a16:creationId xmlns:a16="http://schemas.microsoft.com/office/drawing/2014/main" id="{5AD40C2C-E40C-4B34-A8BE-FB931CA92444}"/>
                </a:ext>
              </a:extLst>
            </p:cNvPr>
            <p:cNvSpPr/>
            <p:nvPr/>
          </p:nvSpPr>
          <p:spPr>
            <a:xfrm>
              <a:off x="1338220" y="689112"/>
              <a:ext cx="1358347" cy="649357"/>
            </a:xfrm>
            <a:prstGeom prst="roundRect">
              <a:avLst/>
            </a:prstGeom>
            <a:solidFill>
              <a:srgbClr val="0B8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13C3F19-2760-46D2-8BF2-3AFEA5240971}"/>
                </a:ext>
              </a:extLst>
            </p:cNvPr>
            <p:cNvSpPr txBox="1"/>
            <p:nvPr/>
          </p:nvSpPr>
          <p:spPr>
            <a:xfrm>
              <a:off x="1570382" y="829124"/>
              <a:ext cx="993914" cy="369332"/>
            </a:xfrm>
            <a:prstGeom prst="rect">
              <a:avLst/>
            </a:prstGeom>
            <a:noFill/>
          </p:spPr>
          <p:txBody>
            <a:bodyPr wrap="square" rtlCol="0">
              <a:spAutoFit/>
            </a:bodyPr>
            <a:lstStyle/>
            <a:p>
              <a:r>
                <a:rPr lang="en-US" sz="1800" b="1" dirty="0" err="1">
                  <a:solidFill>
                    <a:schemeClr val="bg1"/>
                  </a:solidFill>
                  <a:latin typeface="Times New Roman" panose="02020603050405020304" pitchFamily="18" charset="0"/>
                  <a:cs typeface="Times New Roman" panose="02020603050405020304" pitchFamily="18" charset="0"/>
                </a:rPr>
                <a:t>Dữ</a:t>
              </a:r>
              <a:r>
                <a:rPr lang="en-US" sz="1800" b="1" dirty="0">
                  <a:solidFill>
                    <a:schemeClr val="bg1"/>
                  </a:solidFill>
                  <a:latin typeface="Times New Roman" panose="02020603050405020304" pitchFamily="18" charset="0"/>
                  <a:cs typeface="Times New Roman" panose="02020603050405020304" pitchFamily="18" charset="0"/>
                </a:rPr>
                <a:t> </a:t>
              </a:r>
              <a:r>
                <a:rPr lang="en-US" sz="1800" b="1" dirty="0" err="1">
                  <a:solidFill>
                    <a:schemeClr val="bg1"/>
                  </a:solidFill>
                  <a:latin typeface="Times New Roman" panose="02020603050405020304" pitchFamily="18" charset="0"/>
                  <a:cs typeface="Times New Roman" panose="02020603050405020304" pitchFamily="18" charset="0"/>
                </a:rPr>
                <a:t>liệu</a:t>
              </a:r>
              <a:endParaRPr lang="en-US" sz="1800" b="1" dirty="0">
                <a:solidFill>
                  <a:schemeClr val="bg1"/>
                </a:solidFill>
                <a:latin typeface="Times New Roman" panose="02020603050405020304" pitchFamily="18"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EDF0ACB8-D95F-415A-8358-7CD422F092E9}"/>
              </a:ext>
            </a:extLst>
          </p:cNvPr>
          <p:cNvGrpSpPr/>
          <p:nvPr/>
        </p:nvGrpSpPr>
        <p:grpSpPr>
          <a:xfrm>
            <a:off x="5890968" y="619538"/>
            <a:ext cx="1669397" cy="868019"/>
            <a:chOff x="1258831" y="689112"/>
            <a:chExt cx="1781915" cy="1060176"/>
          </a:xfrm>
        </p:grpSpPr>
        <p:sp>
          <p:nvSpPr>
            <p:cNvPr id="10" name="Rectangle: Rounded Corners 9">
              <a:extLst>
                <a:ext uri="{FF2B5EF4-FFF2-40B4-BE49-F238E27FC236}">
                  <a16:creationId xmlns:a16="http://schemas.microsoft.com/office/drawing/2014/main" id="{26011669-448A-4715-A4A8-4543717754D6}"/>
                </a:ext>
              </a:extLst>
            </p:cNvPr>
            <p:cNvSpPr/>
            <p:nvPr/>
          </p:nvSpPr>
          <p:spPr>
            <a:xfrm>
              <a:off x="1338220" y="689112"/>
              <a:ext cx="1623138" cy="1060176"/>
            </a:xfrm>
            <a:prstGeom prst="roundRect">
              <a:avLst/>
            </a:prstGeom>
            <a:solidFill>
              <a:srgbClr val="0B8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32E6F57-C561-4074-A560-19C78C0EE8F2}"/>
                </a:ext>
              </a:extLst>
            </p:cNvPr>
            <p:cNvSpPr txBox="1"/>
            <p:nvPr/>
          </p:nvSpPr>
          <p:spPr>
            <a:xfrm>
              <a:off x="1258831" y="896034"/>
              <a:ext cx="1781915" cy="78941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SQL Server 2019 </a:t>
              </a:r>
            </a:p>
          </p:txBody>
        </p:sp>
      </p:grpSp>
      <p:sp>
        <p:nvSpPr>
          <p:cNvPr id="8" name="Arrow: Right 7">
            <a:extLst>
              <a:ext uri="{FF2B5EF4-FFF2-40B4-BE49-F238E27FC236}">
                <a16:creationId xmlns:a16="http://schemas.microsoft.com/office/drawing/2014/main" id="{A2A5F0FF-2F03-4D0C-AC9B-6DF07DD372C7}"/>
              </a:ext>
            </a:extLst>
          </p:cNvPr>
          <p:cNvSpPr/>
          <p:nvPr/>
        </p:nvSpPr>
        <p:spPr>
          <a:xfrm>
            <a:off x="4110524" y="970719"/>
            <a:ext cx="1270791" cy="165652"/>
          </a:xfrm>
          <a:prstGeom prst="right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Arrow: Bent-Up 13">
            <a:extLst>
              <a:ext uri="{FF2B5EF4-FFF2-40B4-BE49-F238E27FC236}">
                <a16:creationId xmlns:a16="http://schemas.microsoft.com/office/drawing/2014/main" id="{AC0401A1-A815-4371-ABF4-10FF1C211DBE}"/>
              </a:ext>
            </a:extLst>
          </p:cNvPr>
          <p:cNvSpPr/>
          <p:nvPr/>
        </p:nvSpPr>
        <p:spPr>
          <a:xfrm rot="5400000" flipV="1">
            <a:off x="6053155" y="2147076"/>
            <a:ext cx="1166191" cy="351635"/>
          </a:xfrm>
          <a:prstGeom prst="bentUp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3CE584E6-61BB-41C9-9EAA-B90536D0145B}"/>
              </a:ext>
            </a:extLst>
          </p:cNvPr>
          <p:cNvPicPr>
            <a:picLocks noChangeAspect="1"/>
          </p:cNvPicPr>
          <p:nvPr/>
        </p:nvPicPr>
        <p:blipFill>
          <a:blip r:embed="rId3"/>
          <a:stretch>
            <a:fillRect/>
          </a:stretch>
        </p:blipFill>
        <p:spPr>
          <a:xfrm>
            <a:off x="1658010" y="1487555"/>
            <a:ext cx="4565652" cy="3036486"/>
          </a:xfrm>
          <a:prstGeom prst="rect">
            <a:avLst/>
          </a:prstGeom>
        </p:spPr>
      </p:pic>
      <p:sp>
        <p:nvSpPr>
          <p:cNvPr id="21" name="TextBox 20">
            <a:extLst>
              <a:ext uri="{FF2B5EF4-FFF2-40B4-BE49-F238E27FC236}">
                <a16:creationId xmlns:a16="http://schemas.microsoft.com/office/drawing/2014/main" id="{90AEB5A4-387C-4B49-8C9B-031B3CCC14DC}"/>
              </a:ext>
            </a:extLst>
          </p:cNvPr>
          <p:cNvSpPr txBox="1"/>
          <p:nvPr/>
        </p:nvSpPr>
        <p:spPr>
          <a:xfrm>
            <a:off x="3044896" y="4567891"/>
            <a:ext cx="1505540" cy="307777"/>
          </a:xfrm>
          <a:prstGeom prst="rect">
            <a:avLst/>
          </a:prstGeom>
          <a:noFill/>
        </p:spPr>
        <p:txBody>
          <a:bodyPr wrap="none" rtlCol="0">
            <a:spAutoFit/>
          </a:bodyPr>
          <a:lstStyle/>
          <a:p>
            <a:r>
              <a:rPr lang="en-US" b="1" dirty="0" err="1">
                <a:solidFill>
                  <a:schemeClr val="tx2">
                    <a:lumMod val="25000"/>
                  </a:schemeClr>
                </a:solidFill>
                <a:latin typeface="Times New Roman" panose="02020603050405020304" pitchFamily="18" charset="0"/>
                <a:cs typeface="Times New Roman" panose="02020603050405020304" pitchFamily="18" charset="0"/>
              </a:rPr>
              <a:t>Mô</a:t>
            </a:r>
            <a:r>
              <a:rPr lang="en-US" b="1" dirty="0">
                <a:solidFill>
                  <a:schemeClr val="tx2">
                    <a:lumMod val="25000"/>
                  </a:schemeClr>
                </a:solidFill>
                <a:latin typeface="Times New Roman" panose="02020603050405020304" pitchFamily="18" charset="0"/>
                <a:cs typeface="Times New Roman" panose="02020603050405020304" pitchFamily="18" charset="0"/>
              </a:rPr>
              <a:t> </a:t>
            </a:r>
            <a:r>
              <a:rPr lang="en-US" b="1" dirty="0" err="1">
                <a:solidFill>
                  <a:schemeClr val="tx2">
                    <a:lumMod val="25000"/>
                  </a:schemeClr>
                </a:solidFill>
                <a:latin typeface="Times New Roman" panose="02020603050405020304" pitchFamily="18" charset="0"/>
                <a:cs typeface="Times New Roman" panose="02020603050405020304" pitchFamily="18" charset="0"/>
              </a:rPr>
              <a:t>hình</a:t>
            </a:r>
            <a:r>
              <a:rPr lang="en-US" b="1" dirty="0">
                <a:solidFill>
                  <a:schemeClr val="tx2">
                    <a:lumMod val="25000"/>
                  </a:schemeClr>
                </a:solidFill>
                <a:latin typeface="Times New Roman" panose="02020603050405020304" pitchFamily="18" charset="0"/>
                <a:cs typeface="Times New Roman" panose="02020603050405020304" pitchFamily="18" charset="0"/>
              </a:rPr>
              <a:t> </a:t>
            </a:r>
            <a:r>
              <a:rPr lang="en-US" b="1" dirty="0" err="1">
                <a:solidFill>
                  <a:schemeClr val="tx2">
                    <a:lumMod val="25000"/>
                  </a:schemeClr>
                </a:solidFill>
                <a:latin typeface="Times New Roman" panose="02020603050405020304" pitchFamily="18" charset="0"/>
                <a:cs typeface="Times New Roman" panose="02020603050405020304" pitchFamily="18" charset="0"/>
              </a:rPr>
              <a:t>ngôi</a:t>
            </a:r>
            <a:r>
              <a:rPr lang="en-US" b="1" dirty="0">
                <a:solidFill>
                  <a:schemeClr val="tx2">
                    <a:lumMod val="25000"/>
                  </a:schemeClr>
                </a:solidFill>
                <a:latin typeface="Times New Roman" panose="02020603050405020304" pitchFamily="18" charset="0"/>
                <a:cs typeface="Times New Roman" panose="02020603050405020304" pitchFamily="18" charset="0"/>
              </a:rPr>
              <a:t> </a:t>
            </a:r>
            <a:r>
              <a:rPr lang="en-US" b="1" dirty="0" err="1">
                <a:solidFill>
                  <a:schemeClr val="tx2">
                    <a:lumMod val="25000"/>
                  </a:schemeClr>
                </a:solidFill>
                <a:latin typeface="Times New Roman" panose="02020603050405020304" pitchFamily="18" charset="0"/>
                <a:cs typeface="Times New Roman" panose="02020603050405020304" pitchFamily="18" charset="0"/>
              </a:rPr>
              <a:t>sao</a:t>
            </a:r>
            <a:endParaRPr lang="en-US" b="1" dirty="0">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829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499"/>
                                          </p:stCondLst>
                                        </p:cTn>
                                        <p:tgtEl>
                                          <p:spTgt spid="18"/>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12</a:t>
            </a:fld>
            <a:endParaRPr sz="1800" b="1" dirty="0">
              <a:latin typeface="Times New Roman" panose="02020603050405020304" pitchFamily="18" charset="0"/>
              <a:cs typeface="Times New Roman" panose="02020603050405020304" pitchFamily="18" charset="0"/>
            </a:endParaRPr>
          </a:p>
        </p:txBody>
      </p:sp>
      <p:sp>
        <p:nvSpPr>
          <p:cNvPr id="5" name="Google Shape;406;p19">
            <a:extLst>
              <a:ext uri="{FF2B5EF4-FFF2-40B4-BE49-F238E27FC236}">
                <a16:creationId xmlns:a16="http://schemas.microsoft.com/office/drawing/2014/main" id="{E2A7118D-2542-4A73-9187-70BF8C426022}"/>
              </a:ext>
            </a:extLst>
          </p:cNvPr>
          <p:cNvSpPr txBox="1">
            <a:spLocks noGrp="1"/>
          </p:cNvSpPr>
          <p:nvPr>
            <p:ph type="title"/>
          </p:nvPr>
        </p:nvSpPr>
        <p:spPr>
          <a:xfrm>
            <a:off x="508292" y="106762"/>
            <a:ext cx="3018204" cy="5234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về</a:t>
            </a:r>
            <a:r>
              <a:rPr lang="en-US" sz="2400" b="1" dirty="0">
                <a:latin typeface="Times New Roman" panose="02020603050405020304" pitchFamily="18" charset="0"/>
                <a:cs typeface="Times New Roman" panose="02020603050405020304" pitchFamily="18" charset="0"/>
              </a:rPr>
              <a:t> Database</a:t>
            </a:r>
            <a:endParaRPr sz="2400" b="1"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3CE584E6-61BB-41C9-9EAA-B90536D0145B}"/>
              </a:ext>
            </a:extLst>
          </p:cNvPr>
          <p:cNvPicPr>
            <a:picLocks noChangeAspect="1"/>
          </p:cNvPicPr>
          <p:nvPr/>
        </p:nvPicPr>
        <p:blipFill rotWithShape="1">
          <a:blip r:embed="rId3"/>
          <a:srcRect l="32218" t="4281" r="31967" b="2264"/>
          <a:stretch/>
        </p:blipFill>
        <p:spPr>
          <a:xfrm>
            <a:off x="771098" y="995975"/>
            <a:ext cx="1883391" cy="3268494"/>
          </a:xfrm>
          <a:prstGeom prst="rect">
            <a:avLst/>
          </a:prstGeom>
        </p:spPr>
      </p:pic>
      <p:grpSp>
        <p:nvGrpSpPr>
          <p:cNvPr id="20" name="Group 19">
            <a:extLst>
              <a:ext uri="{FF2B5EF4-FFF2-40B4-BE49-F238E27FC236}">
                <a16:creationId xmlns:a16="http://schemas.microsoft.com/office/drawing/2014/main" id="{B4939EC8-4466-4F94-A7AF-4198801BE633}"/>
              </a:ext>
            </a:extLst>
          </p:cNvPr>
          <p:cNvGrpSpPr/>
          <p:nvPr/>
        </p:nvGrpSpPr>
        <p:grpSpPr>
          <a:xfrm>
            <a:off x="3975659" y="515451"/>
            <a:ext cx="3068406" cy="4204750"/>
            <a:chOff x="3941539" y="527847"/>
            <a:chExt cx="3068406" cy="4204750"/>
          </a:xfrm>
        </p:grpSpPr>
        <p:grpSp>
          <p:nvGrpSpPr>
            <p:cNvPr id="17" name="Group 16">
              <a:extLst>
                <a:ext uri="{FF2B5EF4-FFF2-40B4-BE49-F238E27FC236}">
                  <a16:creationId xmlns:a16="http://schemas.microsoft.com/office/drawing/2014/main" id="{BD75EE16-EA5D-4C25-9E21-BF5086ADEECB}"/>
                </a:ext>
              </a:extLst>
            </p:cNvPr>
            <p:cNvGrpSpPr/>
            <p:nvPr/>
          </p:nvGrpSpPr>
          <p:grpSpPr>
            <a:xfrm>
              <a:off x="3983696" y="585615"/>
              <a:ext cx="2984093" cy="4089213"/>
              <a:chOff x="2142786" y="1232050"/>
              <a:chExt cx="4839375" cy="6631575"/>
            </a:xfrm>
          </p:grpSpPr>
          <p:pic>
            <p:nvPicPr>
              <p:cNvPr id="16" name="Picture 15">
                <a:extLst>
                  <a:ext uri="{FF2B5EF4-FFF2-40B4-BE49-F238E27FC236}">
                    <a16:creationId xmlns:a16="http://schemas.microsoft.com/office/drawing/2014/main" id="{C493F5A8-93DC-43D3-BB1A-DB7137BC1A18}"/>
                  </a:ext>
                </a:extLst>
              </p:cNvPr>
              <p:cNvPicPr>
                <a:picLocks noChangeAspect="1"/>
              </p:cNvPicPr>
              <p:nvPr/>
            </p:nvPicPr>
            <p:blipFill>
              <a:blip r:embed="rId4"/>
              <a:stretch>
                <a:fillRect/>
              </a:stretch>
            </p:blipFill>
            <p:spPr>
              <a:xfrm>
                <a:off x="2142786" y="3976883"/>
                <a:ext cx="4839375" cy="3886742"/>
              </a:xfrm>
              <a:prstGeom prst="rect">
                <a:avLst/>
              </a:prstGeom>
            </p:spPr>
          </p:pic>
          <p:pic>
            <p:nvPicPr>
              <p:cNvPr id="12" name="Picture 11">
                <a:extLst>
                  <a:ext uri="{FF2B5EF4-FFF2-40B4-BE49-F238E27FC236}">
                    <a16:creationId xmlns:a16="http://schemas.microsoft.com/office/drawing/2014/main" id="{A071B5CD-B48A-489B-B986-98F5CBF09350}"/>
                  </a:ext>
                </a:extLst>
              </p:cNvPr>
              <p:cNvPicPr>
                <a:picLocks noChangeAspect="1"/>
              </p:cNvPicPr>
              <p:nvPr/>
            </p:nvPicPr>
            <p:blipFill>
              <a:blip r:embed="rId5"/>
              <a:stretch>
                <a:fillRect/>
              </a:stretch>
            </p:blipFill>
            <p:spPr>
              <a:xfrm>
                <a:off x="2161838" y="1232050"/>
                <a:ext cx="4820323" cy="2810267"/>
              </a:xfrm>
              <a:prstGeom prst="rect">
                <a:avLst/>
              </a:prstGeom>
            </p:spPr>
          </p:pic>
        </p:grpSp>
        <p:sp>
          <p:nvSpPr>
            <p:cNvPr id="19" name="Callout: Line with Border and Accent Bar 18">
              <a:extLst>
                <a:ext uri="{FF2B5EF4-FFF2-40B4-BE49-F238E27FC236}">
                  <a16:creationId xmlns:a16="http://schemas.microsoft.com/office/drawing/2014/main" id="{044CD2A4-9048-40BF-BAB2-2DDE82EE374D}"/>
                </a:ext>
              </a:extLst>
            </p:cNvPr>
            <p:cNvSpPr/>
            <p:nvPr/>
          </p:nvSpPr>
          <p:spPr>
            <a:xfrm>
              <a:off x="3941539" y="527847"/>
              <a:ext cx="3068406" cy="4204750"/>
            </a:xfrm>
            <a:prstGeom prst="accentBorderCallout1">
              <a:avLst>
                <a:gd name="adj1" fmla="val 18750"/>
                <a:gd name="adj2" fmla="val -8333"/>
                <a:gd name="adj3" fmla="val 44192"/>
                <a:gd name="adj4" fmla="val -41775"/>
              </a:avLst>
            </a:prstGeom>
            <a:noFill/>
            <a:ln>
              <a:solidFill>
                <a:srgbClr val="80B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3993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13</a:t>
            </a:fld>
            <a:endParaRPr sz="1800" b="1" dirty="0">
              <a:latin typeface="Times New Roman" panose="02020603050405020304" pitchFamily="18" charset="0"/>
              <a:cs typeface="Times New Roman" panose="02020603050405020304" pitchFamily="18" charset="0"/>
            </a:endParaRPr>
          </a:p>
        </p:txBody>
      </p:sp>
      <p:sp>
        <p:nvSpPr>
          <p:cNvPr id="5" name="Google Shape;406;p19">
            <a:extLst>
              <a:ext uri="{FF2B5EF4-FFF2-40B4-BE49-F238E27FC236}">
                <a16:creationId xmlns:a16="http://schemas.microsoft.com/office/drawing/2014/main" id="{E2A7118D-2542-4A73-9187-70BF8C426022}"/>
              </a:ext>
            </a:extLst>
          </p:cNvPr>
          <p:cNvSpPr txBox="1">
            <a:spLocks noGrp="1"/>
          </p:cNvSpPr>
          <p:nvPr>
            <p:ph type="title"/>
          </p:nvPr>
        </p:nvSpPr>
        <p:spPr>
          <a:xfrm>
            <a:off x="508292" y="106762"/>
            <a:ext cx="3018204" cy="5234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về</a:t>
            </a:r>
            <a:r>
              <a:rPr lang="en-US" sz="2400" b="1" dirty="0">
                <a:latin typeface="Times New Roman" panose="02020603050405020304" pitchFamily="18" charset="0"/>
                <a:cs typeface="Times New Roman" panose="02020603050405020304" pitchFamily="18" charset="0"/>
              </a:rPr>
              <a:t> Database</a:t>
            </a:r>
            <a:endParaRPr sz="2400" b="1"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3CE584E6-61BB-41C9-9EAA-B90536D0145B}"/>
              </a:ext>
            </a:extLst>
          </p:cNvPr>
          <p:cNvPicPr>
            <a:picLocks noChangeAspect="1"/>
          </p:cNvPicPr>
          <p:nvPr/>
        </p:nvPicPr>
        <p:blipFill rotWithShape="1">
          <a:blip r:embed="rId3"/>
          <a:srcRect l="74436" t="22250" r="2398" b="32354"/>
          <a:stretch/>
        </p:blipFill>
        <p:spPr>
          <a:xfrm>
            <a:off x="5636526" y="1439837"/>
            <a:ext cx="1644149" cy="2142699"/>
          </a:xfrm>
          <a:prstGeom prst="rect">
            <a:avLst/>
          </a:prstGeom>
        </p:spPr>
      </p:pic>
      <p:grpSp>
        <p:nvGrpSpPr>
          <p:cNvPr id="13" name="Group 12">
            <a:extLst>
              <a:ext uri="{FF2B5EF4-FFF2-40B4-BE49-F238E27FC236}">
                <a16:creationId xmlns:a16="http://schemas.microsoft.com/office/drawing/2014/main" id="{5C993EA4-9215-4C4F-B38F-60969C95FFC8}"/>
              </a:ext>
            </a:extLst>
          </p:cNvPr>
          <p:cNvGrpSpPr/>
          <p:nvPr/>
        </p:nvGrpSpPr>
        <p:grpSpPr>
          <a:xfrm>
            <a:off x="388961" y="1255594"/>
            <a:ext cx="4401403" cy="2941093"/>
            <a:chOff x="388961" y="1255594"/>
            <a:chExt cx="4401403" cy="2941093"/>
          </a:xfrm>
        </p:grpSpPr>
        <p:sp>
          <p:nvSpPr>
            <p:cNvPr id="6" name="Speech Bubble: Rectangle 5">
              <a:extLst>
                <a:ext uri="{FF2B5EF4-FFF2-40B4-BE49-F238E27FC236}">
                  <a16:creationId xmlns:a16="http://schemas.microsoft.com/office/drawing/2014/main" id="{A6C78165-7E26-42F4-AF2B-C7ADD1E2FC49}"/>
                </a:ext>
              </a:extLst>
            </p:cNvPr>
            <p:cNvSpPr/>
            <p:nvPr/>
          </p:nvSpPr>
          <p:spPr>
            <a:xfrm>
              <a:off x="388961" y="1255594"/>
              <a:ext cx="4401403" cy="2941093"/>
            </a:xfrm>
            <a:prstGeom prst="wedgeRectCallout">
              <a:avLst>
                <a:gd name="adj1" fmla="val 67341"/>
                <a:gd name="adj2" fmla="val -32810"/>
              </a:avLst>
            </a:prstGeom>
            <a:noFill/>
            <a:ln>
              <a:solidFill>
                <a:srgbClr val="0B8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986EF6A9-5362-4C04-BAE7-170E4D57088D}"/>
                </a:ext>
              </a:extLst>
            </p:cNvPr>
            <p:cNvPicPr>
              <a:picLocks noChangeAspect="1"/>
            </p:cNvPicPr>
            <p:nvPr/>
          </p:nvPicPr>
          <p:blipFill>
            <a:blip r:embed="rId4"/>
            <a:stretch>
              <a:fillRect/>
            </a:stretch>
          </p:blipFill>
          <p:spPr>
            <a:xfrm>
              <a:off x="436729" y="1310615"/>
              <a:ext cx="4298852" cy="2835236"/>
            </a:xfrm>
            <a:prstGeom prst="rect">
              <a:avLst/>
            </a:prstGeom>
          </p:spPr>
        </p:pic>
      </p:grpSp>
    </p:spTree>
    <p:extLst>
      <p:ext uri="{BB962C8B-B14F-4D97-AF65-F5344CB8AC3E}">
        <p14:creationId xmlns:p14="http://schemas.microsoft.com/office/powerpoint/2010/main" val="2773007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14</a:t>
            </a:fld>
            <a:endParaRPr sz="1800" b="1" dirty="0">
              <a:latin typeface="Times New Roman" panose="02020603050405020304" pitchFamily="18" charset="0"/>
              <a:cs typeface="Times New Roman" panose="02020603050405020304" pitchFamily="18" charset="0"/>
            </a:endParaRPr>
          </a:p>
        </p:txBody>
      </p:sp>
      <p:sp>
        <p:nvSpPr>
          <p:cNvPr id="5" name="Google Shape;406;p19">
            <a:extLst>
              <a:ext uri="{FF2B5EF4-FFF2-40B4-BE49-F238E27FC236}">
                <a16:creationId xmlns:a16="http://schemas.microsoft.com/office/drawing/2014/main" id="{E2A7118D-2542-4A73-9187-70BF8C426022}"/>
              </a:ext>
            </a:extLst>
          </p:cNvPr>
          <p:cNvSpPr txBox="1">
            <a:spLocks noGrp="1"/>
          </p:cNvSpPr>
          <p:nvPr>
            <p:ph type="title"/>
          </p:nvPr>
        </p:nvSpPr>
        <p:spPr>
          <a:xfrm>
            <a:off x="508292" y="106762"/>
            <a:ext cx="3018204" cy="5234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về</a:t>
            </a:r>
            <a:r>
              <a:rPr lang="en-US" sz="2400" b="1" dirty="0">
                <a:latin typeface="Times New Roman" panose="02020603050405020304" pitchFamily="18" charset="0"/>
                <a:cs typeface="Times New Roman" panose="02020603050405020304" pitchFamily="18" charset="0"/>
              </a:rPr>
              <a:t> Database</a:t>
            </a:r>
            <a:endParaRPr sz="2400" b="1"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3CE584E6-61BB-41C9-9EAA-B90536D0145B}"/>
              </a:ext>
            </a:extLst>
          </p:cNvPr>
          <p:cNvPicPr>
            <a:picLocks noChangeAspect="1"/>
          </p:cNvPicPr>
          <p:nvPr/>
        </p:nvPicPr>
        <p:blipFill rotWithShape="1">
          <a:blip r:embed="rId3"/>
          <a:srcRect l="2246" t="31913" r="75783" b="33254"/>
          <a:stretch/>
        </p:blipFill>
        <p:spPr>
          <a:xfrm>
            <a:off x="640231" y="1626642"/>
            <a:ext cx="1792656" cy="1890215"/>
          </a:xfrm>
          <a:prstGeom prst="rect">
            <a:avLst/>
          </a:prstGeom>
        </p:spPr>
      </p:pic>
      <p:sp>
        <p:nvSpPr>
          <p:cNvPr id="6" name="Arrow: Notched Right 5">
            <a:extLst>
              <a:ext uri="{FF2B5EF4-FFF2-40B4-BE49-F238E27FC236}">
                <a16:creationId xmlns:a16="http://schemas.microsoft.com/office/drawing/2014/main" id="{EAE1B0E7-103B-438F-A11A-EB7E8FBEA322}"/>
              </a:ext>
            </a:extLst>
          </p:cNvPr>
          <p:cNvSpPr/>
          <p:nvPr/>
        </p:nvSpPr>
        <p:spPr>
          <a:xfrm>
            <a:off x="2570985" y="2343595"/>
            <a:ext cx="921223" cy="456307"/>
          </a:xfrm>
          <a:prstGeom prst="notchedRight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E38D2F21-B9CB-45B8-9D2F-0A73F9DD9681}"/>
              </a:ext>
            </a:extLst>
          </p:cNvPr>
          <p:cNvGrpSpPr/>
          <p:nvPr/>
        </p:nvGrpSpPr>
        <p:grpSpPr>
          <a:xfrm>
            <a:off x="3630306" y="1515014"/>
            <a:ext cx="4723787" cy="2113468"/>
            <a:chOff x="3630306" y="1515014"/>
            <a:chExt cx="4723787" cy="2113468"/>
          </a:xfrm>
        </p:grpSpPr>
        <p:pic>
          <p:nvPicPr>
            <p:cNvPr id="3" name="Picture 2">
              <a:extLst>
                <a:ext uri="{FF2B5EF4-FFF2-40B4-BE49-F238E27FC236}">
                  <a16:creationId xmlns:a16="http://schemas.microsoft.com/office/drawing/2014/main" id="{0447BB5F-BC91-48F6-851E-349638F802A8}"/>
                </a:ext>
              </a:extLst>
            </p:cNvPr>
            <p:cNvPicPr>
              <a:picLocks noChangeAspect="1"/>
            </p:cNvPicPr>
            <p:nvPr/>
          </p:nvPicPr>
          <p:blipFill>
            <a:blip r:embed="rId4"/>
            <a:stretch>
              <a:fillRect/>
            </a:stretch>
          </p:blipFill>
          <p:spPr>
            <a:xfrm>
              <a:off x="3630306" y="1515014"/>
              <a:ext cx="4723787" cy="2113468"/>
            </a:xfrm>
            <a:prstGeom prst="rect">
              <a:avLst/>
            </a:prstGeom>
          </p:spPr>
        </p:pic>
        <p:pic>
          <p:nvPicPr>
            <p:cNvPr id="4" name="Picture 3">
              <a:extLst>
                <a:ext uri="{FF2B5EF4-FFF2-40B4-BE49-F238E27FC236}">
                  <a16:creationId xmlns:a16="http://schemas.microsoft.com/office/drawing/2014/main" id="{FA41BA09-93FC-4580-830C-A7BDFF8AECCF}"/>
                </a:ext>
              </a:extLst>
            </p:cNvPr>
            <p:cNvPicPr>
              <a:picLocks noChangeAspect="1"/>
            </p:cNvPicPr>
            <p:nvPr/>
          </p:nvPicPr>
          <p:blipFill>
            <a:blip r:embed="rId5"/>
            <a:stretch>
              <a:fillRect/>
            </a:stretch>
          </p:blipFill>
          <p:spPr>
            <a:xfrm>
              <a:off x="5380382" y="3273287"/>
              <a:ext cx="532303" cy="243570"/>
            </a:xfrm>
            <a:prstGeom prst="rect">
              <a:avLst/>
            </a:prstGeom>
          </p:spPr>
        </p:pic>
      </p:grpSp>
    </p:spTree>
    <p:extLst>
      <p:ext uri="{BB962C8B-B14F-4D97-AF65-F5344CB8AC3E}">
        <p14:creationId xmlns:p14="http://schemas.microsoft.com/office/powerpoint/2010/main" val="35655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799" y="2650150"/>
            <a:ext cx="5396949"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solidFill>
                  <a:srgbClr val="D3EBD5"/>
                </a:solidFill>
                <a:latin typeface="Times New Roman" panose="02020603050405020304" pitchFamily="18" charset="0"/>
                <a:cs typeface="Times New Roman" panose="02020603050405020304" pitchFamily="18" charset="0"/>
              </a:rPr>
              <a:t>02. THỰC HÀNH DATA MINING</a:t>
            </a:r>
            <a:endParaRPr sz="4000" b="1" dirty="0">
              <a:solidFill>
                <a:srgbClr val="D3EBD5"/>
              </a:solidFill>
              <a:latin typeface="Times New Roman" panose="02020603050405020304" pitchFamily="18" charset="0"/>
              <a:cs typeface="Times New Roman" panose="02020603050405020304" pitchFamily="18" charset="0"/>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nvGrpSpPr>
          <p:cNvPr id="3880" name="Google Shape;3880;p19"/>
          <p:cNvGrpSpPr/>
          <p:nvPr/>
        </p:nvGrpSpPr>
        <p:grpSpPr>
          <a:xfrm>
            <a:off x="2011275" y="70373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2000" b="1">
                <a:latin typeface="Times New Roman" panose="02020603050405020304" pitchFamily="18" charset="0"/>
                <a:cs typeface="Times New Roman" panose="02020603050405020304" pitchFamily="18" charset="0"/>
              </a:rPr>
              <a:t>15</a:t>
            </a:fld>
            <a:endParaRPr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16</a:t>
            </a:fld>
            <a:endParaRPr sz="1800" b="1" dirty="0">
              <a:latin typeface="Times New Roman" panose="02020603050405020304" pitchFamily="18" charset="0"/>
              <a:cs typeface="Times New Roman" panose="02020603050405020304" pitchFamily="18" charset="0"/>
            </a:endParaRPr>
          </a:p>
        </p:txBody>
      </p:sp>
      <p:sp>
        <p:nvSpPr>
          <p:cNvPr id="5" name="Google Shape;2822;p51">
            <a:extLst>
              <a:ext uri="{FF2B5EF4-FFF2-40B4-BE49-F238E27FC236}">
                <a16:creationId xmlns:a16="http://schemas.microsoft.com/office/drawing/2014/main" id="{2BDF4D54-23DC-4CC2-8841-6D8D43108783}"/>
              </a:ext>
            </a:extLst>
          </p:cNvPr>
          <p:cNvSpPr txBox="1"/>
          <p:nvPr/>
        </p:nvSpPr>
        <p:spPr>
          <a:xfrm>
            <a:off x="2983028" y="4070828"/>
            <a:ext cx="2086932" cy="311639"/>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Tổng</a:t>
            </a:r>
            <a:r>
              <a:rPr lang="en-US"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600" b="1"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quan</a:t>
            </a:r>
            <a:r>
              <a:rPr lang="en-US"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600" b="1"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quy</a:t>
            </a:r>
            <a:r>
              <a:rPr lang="en-US"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600" b="1"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trình</a:t>
            </a:r>
            <a:endParaRPr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Google Shape;2823;p51" descr="Ảnh có chứa văn bản, đồng hồ&#10;&#10;Mô tả được tạo tự động">
            <a:extLst>
              <a:ext uri="{FF2B5EF4-FFF2-40B4-BE49-F238E27FC236}">
                <a16:creationId xmlns:a16="http://schemas.microsoft.com/office/drawing/2014/main" id="{6E477768-0613-4C77-857A-553B105874E5}"/>
              </a:ext>
            </a:extLst>
          </p:cNvPr>
          <p:cNvPicPr preferRelativeResize="0"/>
          <p:nvPr/>
        </p:nvPicPr>
        <p:blipFill rotWithShape="1">
          <a:blip r:embed="rId3">
            <a:alphaModFix/>
          </a:blip>
          <a:srcRect/>
          <a:stretch/>
        </p:blipFill>
        <p:spPr>
          <a:xfrm>
            <a:off x="93497" y="1086679"/>
            <a:ext cx="7451562" cy="2246244"/>
          </a:xfrm>
          <a:prstGeom prst="rect">
            <a:avLst/>
          </a:prstGeom>
          <a:noFill/>
          <a:ln>
            <a:noFill/>
          </a:ln>
        </p:spPr>
      </p:pic>
    </p:spTree>
    <p:extLst>
      <p:ext uri="{BB962C8B-B14F-4D97-AF65-F5344CB8AC3E}">
        <p14:creationId xmlns:p14="http://schemas.microsoft.com/office/powerpoint/2010/main" val="235849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17</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5" name="TextBox 24">
            <a:extLst>
              <a:ext uri="{FF2B5EF4-FFF2-40B4-BE49-F238E27FC236}">
                <a16:creationId xmlns:a16="http://schemas.microsoft.com/office/drawing/2014/main" id="{381C7759-DE82-415F-9801-26EE7AFE7024}"/>
              </a:ext>
            </a:extLst>
          </p:cNvPr>
          <p:cNvSpPr txBox="1"/>
          <p:nvPr/>
        </p:nvSpPr>
        <p:spPr>
          <a:xfrm>
            <a:off x="522500" y="3337128"/>
            <a:ext cx="2254647" cy="707886"/>
          </a:xfrm>
          <a:prstGeom prst="rect">
            <a:avLst/>
          </a:prstGeom>
          <a:noFill/>
        </p:spPr>
        <p:txBody>
          <a:bodyPr wrap="square" rtlCol="0">
            <a:spAutoFit/>
          </a:bodyPr>
          <a:lstStyle/>
          <a:p>
            <a:r>
              <a:rPr lang="en-US" sz="2000" b="1" dirty="0" err="1">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Analysis Services Project</a:t>
            </a:r>
            <a:endParaRPr lang="en-US" sz="2000" dirty="0">
              <a:solidFill>
                <a:schemeClr val="tx2">
                  <a:lumMod val="25000"/>
                </a:schemeClr>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085A9C7F-1036-4E23-8292-EAC1876A66AE}"/>
              </a:ext>
            </a:extLst>
          </p:cNvPr>
          <p:cNvSpPr txBox="1"/>
          <p:nvPr/>
        </p:nvSpPr>
        <p:spPr>
          <a:xfrm>
            <a:off x="483281" y="879742"/>
            <a:ext cx="2254647" cy="400110"/>
          </a:xfrm>
          <a:prstGeom prst="rect">
            <a:avLst/>
          </a:prstGeom>
          <a:noFill/>
        </p:spPr>
        <p:txBody>
          <a:bodyPr wrap="square" rtlCol="0">
            <a:spAutoFit/>
          </a:bodyPr>
          <a:lstStyle/>
          <a:p>
            <a:r>
              <a:rPr lang="en-US" sz="2000" b="1" dirty="0" err="1">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Data Sources</a:t>
            </a:r>
            <a:endParaRPr lang="en-US" sz="2000" dirty="0">
              <a:solidFill>
                <a:schemeClr val="tx2">
                  <a:lumMod val="25000"/>
                </a:schemeClr>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6F2499F-851D-4DC4-89F0-01558590F204}"/>
              </a:ext>
            </a:extLst>
          </p:cNvPr>
          <p:cNvSpPr txBox="1"/>
          <p:nvPr/>
        </p:nvSpPr>
        <p:spPr>
          <a:xfrm>
            <a:off x="6139428" y="718784"/>
            <a:ext cx="1878328" cy="707886"/>
          </a:xfrm>
          <a:prstGeom prst="rect">
            <a:avLst/>
          </a:prstGeom>
          <a:noFill/>
        </p:spPr>
        <p:txBody>
          <a:bodyPr wrap="square" rtlCol="0">
            <a:spAutoFit/>
          </a:bodyPr>
          <a:lstStyle/>
          <a:p>
            <a:r>
              <a:rPr lang="en-US" sz="20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Data Sources Views</a:t>
            </a:r>
            <a:endParaRPr lang="en-US" sz="2000" dirty="0">
              <a:solidFill>
                <a:schemeClr val="tx2">
                  <a:lumMod val="25000"/>
                </a:schemeClr>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501A21D9-B00E-4DC1-A743-769403E2F427}"/>
              </a:ext>
            </a:extLst>
          </p:cNvPr>
          <p:cNvSpPr txBox="1"/>
          <p:nvPr/>
        </p:nvSpPr>
        <p:spPr>
          <a:xfrm>
            <a:off x="6139428" y="3332371"/>
            <a:ext cx="2254647" cy="707886"/>
          </a:xfrm>
          <a:prstGeom prst="rect">
            <a:avLst/>
          </a:prstGeom>
          <a:noFill/>
        </p:spPr>
        <p:txBody>
          <a:bodyPr wrap="square" rtlCol="0">
            <a:spAutoFit/>
          </a:bodyPr>
          <a:lstStyle/>
          <a:p>
            <a:r>
              <a:rPr lang="en-US" sz="2000" b="1" dirty="0" err="1">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Mining Structures</a:t>
            </a:r>
            <a:endParaRPr lang="en-US" sz="2000" dirty="0">
              <a:solidFill>
                <a:schemeClr val="tx2">
                  <a:lumMod val="2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DB129FA-E862-4E62-A644-18DD6D92CF49}"/>
              </a:ext>
            </a:extLst>
          </p:cNvPr>
          <p:cNvSpPr txBox="1"/>
          <p:nvPr/>
        </p:nvSpPr>
        <p:spPr>
          <a:xfrm>
            <a:off x="3441819" y="1805850"/>
            <a:ext cx="1838500" cy="1200329"/>
          </a:xfrm>
          <a:prstGeom prst="rect">
            <a:avLst/>
          </a:prstGeom>
          <a:noFill/>
        </p:spPr>
        <p:txBody>
          <a:bodyPr wrap="square" rtlCol="0">
            <a:spAutoFit/>
          </a:bodyPr>
          <a:lstStyle/>
          <a:p>
            <a:pPr algn="ctr"/>
            <a:r>
              <a:rPr lang="en-US" sz="24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4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400" dirty="0">
              <a:solidFill>
                <a:srgbClr val="0B87A1"/>
              </a:solidFill>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EB14169D-6518-4641-8CC2-B904493198A4}"/>
              </a:ext>
            </a:extLst>
          </p:cNvPr>
          <p:cNvGrpSpPr/>
          <p:nvPr/>
        </p:nvGrpSpPr>
        <p:grpSpPr>
          <a:xfrm>
            <a:off x="5788061" y="1757633"/>
            <a:ext cx="253340" cy="1342749"/>
            <a:chOff x="5788061" y="1757633"/>
            <a:chExt cx="253340" cy="1342749"/>
          </a:xfrm>
        </p:grpSpPr>
        <p:sp>
          <p:nvSpPr>
            <p:cNvPr id="35" name="Google Shape;5001;p49">
              <a:extLst>
                <a:ext uri="{FF2B5EF4-FFF2-40B4-BE49-F238E27FC236}">
                  <a16:creationId xmlns:a16="http://schemas.microsoft.com/office/drawing/2014/main" id="{C094CE16-F4D1-47E2-8FE4-174828654B82}"/>
                </a:ext>
              </a:extLst>
            </p:cNvPr>
            <p:cNvSpPr/>
            <p:nvPr/>
          </p:nvSpPr>
          <p:spPr>
            <a:xfrm>
              <a:off x="5872084" y="1757633"/>
              <a:ext cx="137490" cy="1324949"/>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76200"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9" name="Google Shape;5005;p49">
              <a:extLst>
                <a:ext uri="{FF2B5EF4-FFF2-40B4-BE49-F238E27FC236}">
                  <a16:creationId xmlns:a16="http://schemas.microsoft.com/office/drawing/2014/main" id="{2AC49429-F0E3-488C-BE0D-5DA14413D8D6}"/>
                </a:ext>
              </a:extLst>
            </p:cNvPr>
            <p:cNvSpPr/>
            <p:nvPr/>
          </p:nvSpPr>
          <p:spPr>
            <a:xfrm>
              <a:off x="5788061" y="2913466"/>
              <a:ext cx="253340" cy="186916"/>
            </a:xfrm>
            <a:custGeom>
              <a:avLst/>
              <a:gdLst/>
              <a:ahLst/>
              <a:cxnLst/>
              <a:rect l="l" t="t" r="r" b="b"/>
              <a:pathLst>
                <a:path w="199" h="147" extrusionOk="0">
                  <a:moveTo>
                    <a:pt x="0" y="0"/>
                  </a:moveTo>
                  <a:lnTo>
                    <a:pt x="64" y="147"/>
                  </a:lnTo>
                  <a:lnTo>
                    <a:pt x="199" y="83"/>
                  </a:lnTo>
                </a:path>
              </a:pathLst>
            </a:custGeom>
            <a:noFill/>
            <a:ln w="76200"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nvGrpSpPr>
          <p:cNvPr id="45" name="Group 44">
            <a:extLst>
              <a:ext uri="{FF2B5EF4-FFF2-40B4-BE49-F238E27FC236}">
                <a16:creationId xmlns:a16="http://schemas.microsoft.com/office/drawing/2014/main" id="{CA492ED2-04C2-4DC4-897B-3712DD9C7255}"/>
              </a:ext>
            </a:extLst>
          </p:cNvPr>
          <p:cNvGrpSpPr/>
          <p:nvPr/>
        </p:nvGrpSpPr>
        <p:grpSpPr>
          <a:xfrm>
            <a:off x="2621947" y="1757633"/>
            <a:ext cx="254612" cy="1338933"/>
            <a:chOff x="2621947" y="1757633"/>
            <a:chExt cx="254612" cy="1338933"/>
          </a:xfrm>
        </p:grpSpPr>
        <p:sp>
          <p:nvSpPr>
            <p:cNvPr id="37" name="Google Shape;5003;p49">
              <a:extLst>
                <a:ext uri="{FF2B5EF4-FFF2-40B4-BE49-F238E27FC236}">
                  <a16:creationId xmlns:a16="http://schemas.microsoft.com/office/drawing/2014/main" id="{61179A5E-45B2-4691-8D0D-43DEA9F36045}"/>
                </a:ext>
              </a:extLst>
            </p:cNvPr>
            <p:cNvSpPr/>
            <p:nvPr/>
          </p:nvSpPr>
          <p:spPr>
            <a:xfrm>
              <a:off x="2653775" y="1775433"/>
              <a:ext cx="137490" cy="1321133"/>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76200"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41" name="Google Shape;5007;p49">
              <a:extLst>
                <a:ext uri="{FF2B5EF4-FFF2-40B4-BE49-F238E27FC236}">
                  <a16:creationId xmlns:a16="http://schemas.microsoft.com/office/drawing/2014/main" id="{5A122574-853E-4067-9E4D-8AC6A136C523}"/>
                </a:ext>
              </a:extLst>
            </p:cNvPr>
            <p:cNvSpPr/>
            <p:nvPr/>
          </p:nvSpPr>
          <p:spPr>
            <a:xfrm>
              <a:off x="2621947" y="1757633"/>
              <a:ext cx="254612" cy="183105"/>
            </a:xfrm>
            <a:custGeom>
              <a:avLst/>
              <a:gdLst/>
              <a:ahLst/>
              <a:cxnLst/>
              <a:rect l="l" t="t" r="r" b="b"/>
              <a:pathLst>
                <a:path w="200" h="144" extrusionOk="0">
                  <a:moveTo>
                    <a:pt x="200" y="144"/>
                  </a:moveTo>
                  <a:lnTo>
                    <a:pt x="136" y="0"/>
                  </a:lnTo>
                  <a:lnTo>
                    <a:pt x="0" y="64"/>
                  </a:lnTo>
                </a:path>
              </a:pathLst>
            </a:custGeom>
            <a:noFill/>
            <a:ln w="76200"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nvGrpSpPr>
          <p:cNvPr id="46" name="Group 45">
            <a:extLst>
              <a:ext uri="{FF2B5EF4-FFF2-40B4-BE49-F238E27FC236}">
                <a16:creationId xmlns:a16="http://schemas.microsoft.com/office/drawing/2014/main" id="{495D2FAB-F1A7-4F47-80E7-AEB28FB79287}"/>
              </a:ext>
            </a:extLst>
          </p:cNvPr>
          <p:cNvGrpSpPr/>
          <p:nvPr/>
        </p:nvGrpSpPr>
        <p:grpSpPr>
          <a:xfrm>
            <a:off x="3662039" y="718784"/>
            <a:ext cx="1339269" cy="253038"/>
            <a:chOff x="3662039" y="718784"/>
            <a:chExt cx="1339269" cy="253038"/>
          </a:xfrm>
        </p:grpSpPr>
        <p:sp>
          <p:nvSpPr>
            <p:cNvPr id="38" name="Google Shape;5004;p49">
              <a:extLst>
                <a:ext uri="{FF2B5EF4-FFF2-40B4-BE49-F238E27FC236}">
                  <a16:creationId xmlns:a16="http://schemas.microsoft.com/office/drawing/2014/main" id="{C7274B5A-4313-45E7-AACC-88BD2DBCB35A}"/>
                </a:ext>
              </a:extLst>
            </p:cNvPr>
            <p:cNvSpPr/>
            <p:nvPr/>
          </p:nvSpPr>
          <p:spPr>
            <a:xfrm>
              <a:off x="3662039" y="749301"/>
              <a:ext cx="1321441" cy="138598"/>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76200"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42" name="Google Shape;5008;p49">
              <a:extLst>
                <a:ext uri="{FF2B5EF4-FFF2-40B4-BE49-F238E27FC236}">
                  <a16:creationId xmlns:a16="http://schemas.microsoft.com/office/drawing/2014/main" id="{C2BC153F-3F8C-487D-A506-C7F8E524CBB7}"/>
                </a:ext>
              </a:extLst>
            </p:cNvPr>
            <p:cNvSpPr/>
            <p:nvPr/>
          </p:nvSpPr>
          <p:spPr>
            <a:xfrm>
              <a:off x="4817987" y="718784"/>
              <a:ext cx="183321" cy="253038"/>
            </a:xfrm>
            <a:custGeom>
              <a:avLst/>
              <a:gdLst/>
              <a:ahLst/>
              <a:cxnLst/>
              <a:rect l="l" t="t" r="r" b="b"/>
              <a:pathLst>
                <a:path w="144" h="199" extrusionOk="0">
                  <a:moveTo>
                    <a:pt x="0" y="199"/>
                  </a:moveTo>
                  <a:lnTo>
                    <a:pt x="144" y="135"/>
                  </a:lnTo>
                  <a:lnTo>
                    <a:pt x="81" y="0"/>
                  </a:lnTo>
                </a:path>
              </a:pathLst>
            </a:custGeom>
            <a:noFill/>
            <a:ln w="76200"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nvGrpSpPr>
          <p:cNvPr id="6" name="Group 5">
            <a:extLst>
              <a:ext uri="{FF2B5EF4-FFF2-40B4-BE49-F238E27FC236}">
                <a16:creationId xmlns:a16="http://schemas.microsoft.com/office/drawing/2014/main" id="{30C3A24C-9A2C-45B8-AB60-A0879EEBB87E}"/>
              </a:ext>
            </a:extLst>
          </p:cNvPr>
          <p:cNvGrpSpPr/>
          <p:nvPr/>
        </p:nvGrpSpPr>
        <p:grpSpPr>
          <a:xfrm>
            <a:off x="2604123" y="3124541"/>
            <a:ext cx="1029410" cy="1032289"/>
            <a:chOff x="2604123" y="3124541"/>
            <a:chExt cx="1029410" cy="1032289"/>
          </a:xfrm>
        </p:grpSpPr>
        <p:sp>
          <p:nvSpPr>
            <p:cNvPr id="34" name="Google Shape;5000;p49">
              <a:extLst>
                <a:ext uri="{FF2B5EF4-FFF2-40B4-BE49-F238E27FC236}">
                  <a16:creationId xmlns:a16="http://schemas.microsoft.com/office/drawing/2014/main" id="{3C52EB3B-9320-494D-A669-3C72EDC9B988}"/>
                </a:ext>
              </a:extLst>
            </p:cNvPr>
            <p:cNvSpPr/>
            <p:nvPr/>
          </p:nvSpPr>
          <p:spPr>
            <a:xfrm>
              <a:off x="2604123" y="3124541"/>
              <a:ext cx="1029410" cy="1032289"/>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 name="TextBox 2">
              <a:extLst>
                <a:ext uri="{FF2B5EF4-FFF2-40B4-BE49-F238E27FC236}">
                  <a16:creationId xmlns:a16="http://schemas.microsoft.com/office/drawing/2014/main" id="{E300626B-E26F-42AF-BBB1-2EC99DA3C5F3}"/>
                </a:ext>
              </a:extLst>
            </p:cNvPr>
            <p:cNvSpPr txBox="1"/>
            <p:nvPr/>
          </p:nvSpPr>
          <p:spPr>
            <a:xfrm>
              <a:off x="2799966" y="3348297"/>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01</a:t>
              </a:r>
            </a:p>
          </p:txBody>
        </p:sp>
      </p:grpSp>
      <p:grpSp>
        <p:nvGrpSpPr>
          <p:cNvPr id="26" name="Group 25">
            <a:extLst>
              <a:ext uri="{FF2B5EF4-FFF2-40B4-BE49-F238E27FC236}">
                <a16:creationId xmlns:a16="http://schemas.microsoft.com/office/drawing/2014/main" id="{F3BCE9F5-1F51-4931-8367-6E31AB841686}"/>
              </a:ext>
            </a:extLst>
          </p:cNvPr>
          <p:cNvGrpSpPr/>
          <p:nvPr/>
        </p:nvGrpSpPr>
        <p:grpSpPr>
          <a:xfrm>
            <a:off x="2604123" y="700979"/>
            <a:ext cx="1029410" cy="1032289"/>
            <a:chOff x="2604123" y="700979"/>
            <a:chExt cx="1029410" cy="1032289"/>
          </a:xfrm>
        </p:grpSpPr>
        <p:sp>
          <p:nvSpPr>
            <p:cNvPr id="33" name="Google Shape;4999;p49">
              <a:extLst>
                <a:ext uri="{FF2B5EF4-FFF2-40B4-BE49-F238E27FC236}">
                  <a16:creationId xmlns:a16="http://schemas.microsoft.com/office/drawing/2014/main" id="{D9428344-85B6-4B92-A241-048F4A58E324}"/>
                </a:ext>
              </a:extLst>
            </p:cNvPr>
            <p:cNvSpPr/>
            <p:nvPr/>
          </p:nvSpPr>
          <p:spPr>
            <a:xfrm>
              <a:off x="2604123" y="700979"/>
              <a:ext cx="1029410" cy="1032289"/>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0" name="TextBox 19">
              <a:extLst>
                <a:ext uri="{FF2B5EF4-FFF2-40B4-BE49-F238E27FC236}">
                  <a16:creationId xmlns:a16="http://schemas.microsoft.com/office/drawing/2014/main" id="{1414994D-B902-48F0-B805-2D2B92BADCE8}"/>
                </a:ext>
              </a:extLst>
            </p:cNvPr>
            <p:cNvSpPr txBox="1"/>
            <p:nvPr/>
          </p:nvSpPr>
          <p:spPr>
            <a:xfrm>
              <a:off x="2818630" y="93298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02</a:t>
              </a:r>
            </a:p>
          </p:txBody>
        </p:sp>
      </p:grpSp>
      <p:grpSp>
        <p:nvGrpSpPr>
          <p:cNvPr id="43" name="Group 42">
            <a:extLst>
              <a:ext uri="{FF2B5EF4-FFF2-40B4-BE49-F238E27FC236}">
                <a16:creationId xmlns:a16="http://schemas.microsoft.com/office/drawing/2014/main" id="{7485946D-F95C-4F82-ADD3-1758433ADC59}"/>
              </a:ext>
            </a:extLst>
          </p:cNvPr>
          <p:cNvGrpSpPr/>
          <p:nvPr/>
        </p:nvGrpSpPr>
        <p:grpSpPr>
          <a:xfrm>
            <a:off x="5029316" y="700979"/>
            <a:ext cx="1029410" cy="1032289"/>
            <a:chOff x="5029316" y="700979"/>
            <a:chExt cx="1029410" cy="1032289"/>
          </a:xfrm>
        </p:grpSpPr>
        <p:sp>
          <p:nvSpPr>
            <p:cNvPr id="31" name="Google Shape;4997;p49">
              <a:extLst>
                <a:ext uri="{FF2B5EF4-FFF2-40B4-BE49-F238E27FC236}">
                  <a16:creationId xmlns:a16="http://schemas.microsoft.com/office/drawing/2014/main" id="{D25B6A70-BDEE-4E88-A5A2-E6C170803F20}"/>
                </a:ext>
              </a:extLst>
            </p:cNvPr>
            <p:cNvSpPr/>
            <p:nvPr/>
          </p:nvSpPr>
          <p:spPr>
            <a:xfrm>
              <a:off x="5029316" y="700979"/>
              <a:ext cx="1029410" cy="1032289"/>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1" name="TextBox 20">
              <a:extLst>
                <a:ext uri="{FF2B5EF4-FFF2-40B4-BE49-F238E27FC236}">
                  <a16:creationId xmlns:a16="http://schemas.microsoft.com/office/drawing/2014/main" id="{BFA13853-CD68-4218-987A-90A8FCEEFF6D}"/>
                </a:ext>
              </a:extLst>
            </p:cNvPr>
            <p:cNvSpPr txBox="1"/>
            <p:nvPr/>
          </p:nvSpPr>
          <p:spPr>
            <a:xfrm>
              <a:off x="5247250" y="92473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03</a:t>
              </a:r>
            </a:p>
          </p:txBody>
        </p:sp>
      </p:grpSp>
      <p:grpSp>
        <p:nvGrpSpPr>
          <p:cNvPr id="44" name="Group 43">
            <a:extLst>
              <a:ext uri="{FF2B5EF4-FFF2-40B4-BE49-F238E27FC236}">
                <a16:creationId xmlns:a16="http://schemas.microsoft.com/office/drawing/2014/main" id="{D51AF2E7-DABB-45AA-A0FE-1CE47329EE7A}"/>
              </a:ext>
            </a:extLst>
          </p:cNvPr>
          <p:cNvGrpSpPr/>
          <p:nvPr/>
        </p:nvGrpSpPr>
        <p:grpSpPr>
          <a:xfrm>
            <a:off x="5029316" y="3124541"/>
            <a:ext cx="1029410" cy="1032289"/>
            <a:chOff x="5029316" y="3124541"/>
            <a:chExt cx="1029410" cy="1032289"/>
          </a:xfrm>
        </p:grpSpPr>
        <p:sp>
          <p:nvSpPr>
            <p:cNvPr id="32" name="Google Shape;4998;p49">
              <a:extLst>
                <a:ext uri="{FF2B5EF4-FFF2-40B4-BE49-F238E27FC236}">
                  <a16:creationId xmlns:a16="http://schemas.microsoft.com/office/drawing/2014/main" id="{A3EA2591-39B7-442E-91A5-9E3B1D18239A}"/>
                </a:ext>
              </a:extLst>
            </p:cNvPr>
            <p:cNvSpPr/>
            <p:nvPr/>
          </p:nvSpPr>
          <p:spPr>
            <a:xfrm>
              <a:off x="5029316" y="3124541"/>
              <a:ext cx="1029410" cy="1032289"/>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4" name="TextBox 23">
              <a:extLst>
                <a:ext uri="{FF2B5EF4-FFF2-40B4-BE49-F238E27FC236}">
                  <a16:creationId xmlns:a16="http://schemas.microsoft.com/office/drawing/2014/main" id="{CD1485B4-EFD6-4879-89BB-8132A85D6A77}"/>
                </a:ext>
              </a:extLst>
            </p:cNvPr>
            <p:cNvSpPr txBox="1"/>
            <p:nvPr/>
          </p:nvSpPr>
          <p:spPr>
            <a:xfrm>
              <a:off x="5247250" y="3348297"/>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grpSp>
    </p:spTree>
    <p:extLst>
      <p:ext uri="{BB962C8B-B14F-4D97-AF65-F5344CB8AC3E}">
        <p14:creationId xmlns:p14="http://schemas.microsoft.com/office/powerpoint/2010/main" val="12063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6"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1000"/>
                                        <p:tgtEl>
                                          <p:spTgt spid="6"/>
                                        </p:tgtEl>
                                      </p:cBhvr>
                                    </p:animEffect>
                                  </p:childTnLst>
                                </p:cTn>
                              </p:par>
                            </p:childTnLst>
                          </p:cTn>
                        </p:par>
                        <p:par>
                          <p:cTn id="13" fill="hold">
                            <p:stCondLst>
                              <p:cond delay="1250"/>
                            </p:stCondLst>
                            <p:childTnLst>
                              <p:par>
                                <p:cTn id="14" presetID="42"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par>
                          <p:cTn id="19" fill="hold">
                            <p:stCondLst>
                              <p:cond delay="2250"/>
                            </p:stCondLst>
                            <p:childTnLst>
                              <p:par>
                                <p:cTn id="20" presetID="22" presetClass="entr" presetSubtype="4"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par>
                          <p:cTn id="23" fill="hold">
                            <p:stCondLst>
                              <p:cond delay="2750"/>
                            </p:stCondLst>
                            <p:childTnLst>
                              <p:par>
                                <p:cTn id="24" presetID="6" presetClass="entr" presetSubtype="16"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circle(in)">
                                      <p:cBhvr>
                                        <p:cTn id="26" dur="1000"/>
                                        <p:tgtEl>
                                          <p:spTgt spid="26"/>
                                        </p:tgtEl>
                                      </p:cBhvr>
                                    </p:animEffect>
                                  </p:childTnLst>
                                </p:cTn>
                              </p:par>
                            </p:childTnLst>
                          </p:cTn>
                        </p:par>
                        <p:par>
                          <p:cTn id="27" fill="hold">
                            <p:stCondLst>
                              <p:cond delay="3750"/>
                            </p:stCondLst>
                            <p:childTnLst>
                              <p:par>
                                <p:cTn id="28" presetID="42" presetClass="entr" presetSubtype="0"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1000" fill="hold"/>
                                        <p:tgtEl>
                                          <p:spTgt spid="27"/>
                                        </p:tgtEl>
                                        <p:attrNameLst>
                                          <p:attrName>ppt_y</p:attrName>
                                        </p:attrNameLst>
                                      </p:cBhvr>
                                      <p:tavLst>
                                        <p:tav tm="0">
                                          <p:val>
                                            <p:strVal val="#ppt_y+.1"/>
                                          </p:val>
                                        </p:tav>
                                        <p:tav tm="100000">
                                          <p:val>
                                            <p:strVal val="#ppt_y"/>
                                          </p:val>
                                        </p:tav>
                                      </p:tavLst>
                                    </p:anim>
                                  </p:childTnLst>
                                </p:cTn>
                              </p:par>
                            </p:childTnLst>
                          </p:cTn>
                        </p:par>
                        <p:par>
                          <p:cTn id="33" fill="hold">
                            <p:stCondLst>
                              <p:cond delay="4750"/>
                            </p:stCondLst>
                            <p:childTnLst>
                              <p:par>
                                <p:cTn id="34" presetID="22" presetClass="entr" presetSubtype="8"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left)">
                                      <p:cBhvr>
                                        <p:cTn id="36" dur="500"/>
                                        <p:tgtEl>
                                          <p:spTgt spid="46"/>
                                        </p:tgtEl>
                                      </p:cBhvr>
                                    </p:animEffect>
                                  </p:childTnLst>
                                </p:cTn>
                              </p:par>
                            </p:childTnLst>
                          </p:cTn>
                        </p:par>
                        <p:par>
                          <p:cTn id="37" fill="hold">
                            <p:stCondLst>
                              <p:cond delay="5250"/>
                            </p:stCondLst>
                            <p:childTnLst>
                              <p:par>
                                <p:cTn id="38" presetID="6" presetClass="entr" presetSubtype="16"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circle(in)">
                                      <p:cBhvr>
                                        <p:cTn id="40" dur="1000"/>
                                        <p:tgtEl>
                                          <p:spTgt spid="43"/>
                                        </p:tgtEl>
                                      </p:cBhvr>
                                    </p:animEffect>
                                  </p:childTnLst>
                                </p:cTn>
                              </p:par>
                            </p:childTnLst>
                          </p:cTn>
                        </p:par>
                        <p:par>
                          <p:cTn id="41" fill="hold">
                            <p:stCondLst>
                              <p:cond delay="6250"/>
                            </p:stCondLst>
                            <p:childTnLst>
                              <p:par>
                                <p:cTn id="42" presetID="42"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childTnLst>
                          </p:cTn>
                        </p:par>
                        <p:par>
                          <p:cTn id="47" fill="hold">
                            <p:stCondLst>
                              <p:cond delay="7250"/>
                            </p:stCondLst>
                            <p:childTnLst>
                              <p:par>
                                <p:cTn id="48" presetID="22" presetClass="entr" presetSubtype="1"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up)">
                                      <p:cBhvr>
                                        <p:cTn id="50" dur="500"/>
                                        <p:tgtEl>
                                          <p:spTgt spid="47"/>
                                        </p:tgtEl>
                                      </p:cBhvr>
                                    </p:animEffect>
                                  </p:childTnLst>
                                </p:cTn>
                              </p:par>
                            </p:childTnLst>
                          </p:cTn>
                        </p:par>
                        <p:par>
                          <p:cTn id="51" fill="hold">
                            <p:stCondLst>
                              <p:cond delay="7750"/>
                            </p:stCondLst>
                            <p:childTnLst>
                              <p:par>
                                <p:cTn id="52" presetID="6" presetClass="entr" presetSubtype="16" fill="hold"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circle(in)">
                                      <p:cBhvr>
                                        <p:cTn id="54" dur="1000"/>
                                        <p:tgtEl>
                                          <p:spTgt spid="44"/>
                                        </p:tgtEl>
                                      </p:cBhvr>
                                    </p:animEffect>
                                  </p:childTnLst>
                                </p:cTn>
                              </p:par>
                            </p:childTnLst>
                          </p:cTn>
                        </p:par>
                        <p:par>
                          <p:cTn id="55" fill="hold">
                            <p:stCondLst>
                              <p:cond delay="8750"/>
                            </p:stCondLst>
                            <p:childTnLst>
                              <p:par>
                                <p:cTn id="56" presetID="42"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1000"/>
                                        <p:tgtEl>
                                          <p:spTgt spid="29"/>
                                        </p:tgtEl>
                                      </p:cBhvr>
                                    </p:animEffect>
                                    <p:anim calcmode="lin" valueType="num">
                                      <p:cBhvr>
                                        <p:cTn id="59" dur="1000" fill="hold"/>
                                        <p:tgtEl>
                                          <p:spTgt spid="29"/>
                                        </p:tgtEl>
                                        <p:attrNameLst>
                                          <p:attrName>ppt_x</p:attrName>
                                        </p:attrNameLst>
                                      </p:cBhvr>
                                      <p:tavLst>
                                        <p:tav tm="0">
                                          <p:val>
                                            <p:strVal val="#ppt_x"/>
                                          </p:val>
                                        </p:tav>
                                        <p:tav tm="100000">
                                          <p:val>
                                            <p:strVal val="#ppt_x"/>
                                          </p:val>
                                        </p:tav>
                                      </p:tavLst>
                                    </p:anim>
                                    <p:anim calcmode="lin" valueType="num">
                                      <p:cBhvr>
                                        <p:cTn id="6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18</a:t>
            </a:fld>
            <a:endParaRPr sz="18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DB129FA-E862-4E62-A644-18DD6D92CF49}"/>
              </a:ext>
            </a:extLst>
          </p:cNvPr>
          <p:cNvSpPr txBox="1"/>
          <p:nvPr/>
        </p:nvSpPr>
        <p:spPr>
          <a:xfrm>
            <a:off x="2614640" y="112197"/>
            <a:ext cx="3914720" cy="461665"/>
          </a:xfrm>
          <a:prstGeom prst="rect">
            <a:avLst/>
          </a:prstGeom>
          <a:noFill/>
        </p:spPr>
        <p:txBody>
          <a:bodyPr wrap="square" rtlCol="0">
            <a:spAutoFit/>
          </a:bodyPr>
          <a:lstStyle/>
          <a:p>
            <a:pPr algn="ctr"/>
            <a:r>
              <a:rPr lang="en-US" sz="24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4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4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353B5A1B-37D3-4E88-8B07-DF43414992FB}"/>
              </a:ext>
            </a:extLst>
          </p:cNvPr>
          <p:cNvGrpSpPr/>
          <p:nvPr/>
        </p:nvGrpSpPr>
        <p:grpSpPr>
          <a:xfrm>
            <a:off x="2430972" y="1083487"/>
            <a:ext cx="3921927" cy="2976525"/>
            <a:chOff x="2427896" y="1083487"/>
            <a:chExt cx="3921927" cy="2976525"/>
          </a:xfrm>
        </p:grpSpPr>
        <p:sp>
          <p:nvSpPr>
            <p:cNvPr id="67" name="Oval 66">
              <a:extLst>
                <a:ext uri="{FF2B5EF4-FFF2-40B4-BE49-F238E27FC236}">
                  <a16:creationId xmlns:a16="http://schemas.microsoft.com/office/drawing/2014/main" id="{D9BFD970-24EB-4FD8-B9BC-16F6F774B331}"/>
                </a:ext>
              </a:extLst>
            </p:cNvPr>
            <p:cNvSpPr/>
            <p:nvPr/>
          </p:nvSpPr>
          <p:spPr>
            <a:xfrm>
              <a:off x="5775418" y="2649817"/>
              <a:ext cx="474206" cy="474206"/>
            </a:xfrm>
            <a:prstGeom prst="ellips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A6B8177-C69E-44D1-9218-C60926EFE66F}"/>
                </a:ext>
              </a:extLst>
            </p:cNvPr>
            <p:cNvSpPr/>
            <p:nvPr/>
          </p:nvSpPr>
          <p:spPr>
            <a:xfrm>
              <a:off x="2559515" y="3453728"/>
              <a:ext cx="474206" cy="474206"/>
            </a:xfrm>
            <a:prstGeom prst="ellipse">
              <a:avLst/>
            </a:prstGeom>
            <a:solidFill>
              <a:srgbClr val="08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89B4A50-3477-4406-9FE0-C342E1EEA102}"/>
                </a:ext>
              </a:extLst>
            </p:cNvPr>
            <p:cNvSpPr/>
            <p:nvPr/>
          </p:nvSpPr>
          <p:spPr>
            <a:xfrm>
              <a:off x="2507923" y="1858766"/>
              <a:ext cx="474206" cy="474206"/>
            </a:xfrm>
            <a:prstGeom prst="ellipse">
              <a:avLst/>
            </a:prstGeom>
            <a:solidFill>
              <a:srgbClr val="0B8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5D0A9AF-CCB1-4C84-82D6-331E0687ED5A}"/>
                </a:ext>
              </a:extLst>
            </p:cNvPr>
            <p:cNvGrpSpPr/>
            <p:nvPr/>
          </p:nvGrpSpPr>
          <p:grpSpPr>
            <a:xfrm>
              <a:off x="2427896" y="1083487"/>
              <a:ext cx="3921927" cy="2976525"/>
              <a:chOff x="2430993" y="1135656"/>
              <a:chExt cx="3921927" cy="2976525"/>
            </a:xfrm>
          </p:grpSpPr>
          <p:grpSp>
            <p:nvGrpSpPr>
              <p:cNvPr id="37" name="Google Shape;9346;p56">
                <a:extLst>
                  <a:ext uri="{FF2B5EF4-FFF2-40B4-BE49-F238E27FC236}">
                    <a16:creationId xmlns:a16="http://schemas.microsoft.com/office/drawing/2014/main" id="{51B5269B-B8C3-4480-9C65-ECCC9A85DBB8}"/>
                  </a:ext>
                </a:extLst>
              </p:cNvPr>
              <p:cNvGrpSpPr/>
              <p:nvPr/>
            </p:nvGrpSpPr>
            <p:grpSpPr>
              <a:xfrm>
                <a:off x="2430993" y="1135656"/>
                <a:ext cx="3921927" cy="2976525"/>
                <a:chOff x="649648" y="387950"/>
                <a:chExt cx="6215377" cy="4717125"/>
              </a:xfrm>
            </p:grpSpPr>
            <p:sp>
              <p:nvSpPr>
                <p:cNvPr id="43" name="Google Shape;9351;p56">
                  <a:extLst>
                    <a:ext uri="{FF2B5EF4-FFF2-40B4-BE49-F238E27FC236}">
                      <a16:creationId xmlns:a16="http://schemas.microsoft.com/office/drawing/2014/main" id="{DB590EDF-47EB-49CC-84C7-C5B843094746}"/>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19050" cap="flat" cmpd="sng">
                  <a:solidFill>
                    <a:schemeClr val="bg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52;p56">
                  <a:extLst>
                    <a:ext uri="{FF2B5EF4-FFF2-40B4-BE49-F238E27FC236}">
                      <a16:creationId xmlns:a16="http://schemas.microsoft.com/office/drawing/2014/main" id="{B05871CB-6F91-4B23-B964-8A73CA005659}"/>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19050" cap="flat" cmpd="sng">
                  <a:solidFill>
                    <a:schemeClr val="bg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353;p56">
                  <a:extLst>
                    <a:ext uri="{FF2B5EF4-FFF2-40B4-BE49-F238E27FC236}">
                      <a16:creationId xmlns:a16="http://schemas.microsoft.com/office/drawing/2014/main" id="{37FA6BCE-A21A-43FB-B0E3-5FB68E9FF4A6}"/>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19050" cap="flat" cmpd="sng">
                  <a:solidFill>
                    <a:srgbClr val="0B87A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54;p56">
                  <a:extLst>
                    <a:ext uri="{FF2B5EF4-FFF2-40B4-BE49-F238E27FC236}">
                      <a16:creationId xmlns:a16="http://schemas.microsoft.com/office/drawing/2014/main" id="{57A2E201-33B7-4CFD-92EC-45C22F939688}"/>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19050" cap="flat" cmpd="sng">
                  <a:solidFill>
                    <a:srgbClr val="80BFB7"/>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9356;p56">
                  <a:extLst>
                    <a:ext uri="{FF2B5EF4-FFF2-40B4-BE49-F238E27FC236}">
                      <a16:creationId xmlns:a16="http://schemas.microsoft.com/office/drawing/2014/main" id="{887B6CD1-83DF-4A32-B086-3403A75ACDB8}"/>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solidFill>
                  <a:schemeClr val="tx1">
                    <a:lumMod val="90000"/>
                    <a:lumOff val="10000"/>
                  </a:schemeClr>
                </a:solidFill>
                <a:ln w="19050" cap="flat" cmpd="sng">
                  <a:solidFill>
                    <a:schemeClr val="accent2">
                      <a:lumMod val="50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3ED7CDA4-4453-46E4-A081-B226811533F4}"/>
                  </a:ext>
                </a:extLst>
              </p:cNvPr>
              <p:cNvSpPr txBox="1"/>
              <p:nvPr/>
            </p:nvSpPr>
            <p:spPr>
              <a:xfrm>
                <a:off x="3637328" y="2412225"/>
                <a:ext cx="1648208" cy="461665"/>
              </a:xfrm>
              <a:prstGeom prst="rect">
                <a:avLst/>
              </a:prstGeom>
              <a:noFill/>
            </p:spPr>
            <p:txBody>
              <a:bodyPr wrap="none" rtlCol="0">
                <a:spAutoFit/>
              </a:bodyPr>
              <a:lstStyle/>
              <a:p>
                <a:r>
                  <a:rPr lang="en-US" sz="2400" b="1" dirty="0" err="1">
                    <a:solidFill>
                      <a:srgbClr val="0B87A1"/>
                    </a:solidFill>
                    <a:latin typeface="Times New Roman" panose="02020603050405020304" pitchFamily="18" charset="0"/>
                    <a:cs typeface="Times New Roman" panose="02020603050405020304" pitchFamily="18" charset="0"/>
                  </a:rPr>
                  <a:t>Thuật</a:t>
                </a:r>
                <a:r>
                  <a:rPr lang="en-US" sz="2400" b="1" dirty="0">
                    <a:solidFill>
                      <a:srgbClr val="0B87A1"/>
                    </a:solidFill>
                    <a:latin typeface="Times New Roman" panose="02020603050405020304" pitchFamily="18" charset="0"/>
                    <a:cs typeface="Times New Roman" panose="02020603050405020304" pitchFamily="18" charset="0"/>
                  </a:rPr>
                  <a:t> </a:t>
                </a:r>
                <a:r>
                  <a:rPr lang="en-US" sz="2400" b="1" dirty="0" err="1">
                    <a:solidFill>
                      <a:srgbClr val="0B87A1"/>
                    </a:solidFill>
                    <a:latin typeface="Times New Roman" panose="02020603050405020304" pitchFamily="18" charset="0"/>
                    <a:cs typeface="Times New Roman" panose="02020603050405020304" pitchFamily="18" charset="0"/>
                  </a:rPr>
                  <a:t>toán</a:t>
                </a:r>
                <a:endParaRPr lang="en-US" sz="2400" b="1" dirty="0">
                  <a:solidFill>
                    <a:srgbClr val="0B87A1"/>
                  </a:solidFill>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F25BAD2F-80E6-4459-815E-8867A4539EA8}"/>
                  </a:ext>
                </a:extLst>
              </p:cNvPr>
              <p:cNvSpPr txBox="1"/>
              <p:nvPr/>
            </p:nvSpPr>
            <p:spPr>
              <a:xfrm>
                <a:off x="5792809" y="2734172"/>
                <a:ext cx="437322"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02</a:t>
                </a:r>
              </a:p>
            </p:txBody>
          </p:sp>
          <p:sp>
            <p:nvSpPr>
              <p:cNvPr id="4" name="TextBox 3">
                <a:extLst>
                  <a:ext uri="{FF2B5EF4-FFF2-40B4-BE49-F238E27FC236}">
                    <a16:creationId xmlns:a16="http://schemas.microsoft.com/office/drawing/2014/main" id="{0FA156AC-05EF-4852-9114-9F636715FCFC}"/>
                  </a:ext>
                </a:extLst>
              </p:cNvPr>
              <p:cNvSpPr txBox="1"/>
              <p:nvPr/>
            </p:nvSpPr>
            <p:spPr>
              <a:xfrm>
                <a:off x="2518463" y="1947983"/>
                <a:ext cx="437322"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01</a:t>
                </a:r>
              </a:p>
            </p:txBody>
          </p:sp>
          <p:sp>
            <p:nvSpPr>
              <p:cNvPr id="63" name="TextBox 62">
                <a:extLst>
                  <a:ext uri="{FF2B5EF4-FFF2-40B4-BE49-F238E27FC236}">
                    <a16:creationId xmlns:a16="http://schemas.microsoft.com/office/drawing/2014/main" id="{AB6347D4-46AF-425C-A8CB-49265096E194}"/>
                  </a:ext>
                </a:extLst>
              </p:cNvPr>
              <p:cNvSpPr txBox="1"/>
              <p:nvPr/>
            </p:nvSpPr>
            <p:spPr>
              <a:xfrm>
                <a:off x="2578410" y="3533481"/>
                <a:ext cx="437322"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03</a:t>
                </a:r>
              </a:p>
            </p:txBody>
          </p:sp>
        </p:grpSp>
      </p:grpSp>
      <p:sp>
        <p:nvSpPr>
          <p:cNvPr id="64" name="TextBox 63">
            <a:extLst>
              <a:ext uri="{FF2B5EF4-FFF2-40B4-BE49-F238E27FC236}">
                <a16:creationId xmlns:a16="http://schemas.microsoft.com/office/drawing/2014/main" id="{4BD536BC-DAC7-4121-B8C5-90588A45DAF0}"/>
              </a:ext>
            </a:extLst>
          </p:cNvPr>
          <p:cNvSpPr txBox="1"/>
          <p:nvPr/>
        </p:nvSpPr>
        <p:spPr>
          <a:xfrm>
            <a:off x="328904" y="1821760"/>
            <a:ext cx="2398684" cy="461665"/>
          </a:xfrm>
          <a:prstGeom prst="rect">
            <a:avLst/>
          </a:prstGeom>
          <a:noFill/>
        </p:spPr>
        <p:txBody>
          <a:bodyPr wrap="square">
            <a:spAutoFit/>
          </a:bodyPr>
          <a:lstStyle/>
          <a:p>
            <a:r>
              <a:rPr lang="en-US" sz="2400" b="1" dirty="0">
                <a:solidFill>
                  <a:schemeClr val="tx1">
                    <a:lumMod val="90000"/>
                    <a:lumOff val="10000"/>
                  </a:schemeClr>
                </a:solidFill>
                <a:latin typeface="Times New Roman" panose="02020603050405020304" pitchFamily="18" charset="0"/>
                <a:cs typeface="Times New Roman" panose="02020603050405020304" pitchFamily="18" charset="0"/>
              </a:rPr>
              <a:t>Decision Trees</a:t>
            </a:r>
            <a:endParaRPr lang="en-US" sz="2400" dirty="0">
              <a:solidFill>
                <a:schemeClr val="tx1">
                  <a:lumMod val="90000"/>
                  <a:lumOff val="10000"/>
                </a:schemeClr>
              </a:solidFill>
            </a:endParaRPr>
          </a:p>
        </p:txBody>
      </p:sp>
      <p:sp>
        <p:nvSpPr>
          <p:cNvPr id="65" name="TextBox 64">
            <a:extLst>
              <a:ext uri="{FF2B5EF4-FFF2-40B4-BE49-F238E27FC236}">
                <a16:creationId xmlns:a16="http://schemas.microsoft.com/office/drawing/2014/main" id="{76DFCE9A-651F-40BB-927C-6D20B3DE425B}"/>
              </a:ext>
            </a:extLst>
          </p:cNvPr>
          <p:cNvSpPr txBox="1"/>
          <p:nvPr/>
        </p:nvSpPr>
        <p:spPr>
          <a:xfrm>
            <a:off x="6352878" y="2640221"/>
            <a:ext cx="1870075" cy="461665"/>
          </a:xfrm>
          <a:prstGeom prst="rect">
            <a:avLst/>
          </a:prstGeom>
          <a:noFill/>
        </p:spPr>
        <p:txBody>
          <a:bodyPr wrap="square">
            <a:spAutoFit/>
          </a:bodyPr>
          <a:lstStyle/>
          <a:p>
            <a:r>
              <a:rPr lang="en-US" sz="2400" b="1" dirty="0">
                <a:solidFill>
                  <a:schemeClr val="tx1">
                    <a:lumMod val="90000"/>
                    <a:lumOff val="10000"/>
                  </a:schemeClr>
                </a:solidFill>
                <a:latin typeface="Times New Roman" panose="02020603050405020304" pitchFamily="18" charset="0"/>
                <a:cs typeface="Times New Roman" panose="02020603050405020304" pitchFamily="18" charset="0"/>
              </a:rPr>
              <a:t>Clustering</a:t>
            </a:r>
            <a:endParaRPr lang="en-US" sz="2400" dirty="0">
              <a:solidFill>
                <a:schemeClr val="tx1">
                  <a:lumMod val="90000"/>
                  <a:lumOff val="10000"/>
                </a:schemeClr>
              </a:solidFill>
            </a:endParaRPr>
          </a:p>
        </p:txBody>
      </p:sp>
      <p:sp>
        <p:nvSpPr>
          <p:cNvPr id="68" name="TextBox 67">
            <a:extLst>
              <a:ext uri="{FF2B5EF4-FFF2-40B4-BE49-F238E27FC236}">
                <a16:creationId xmlns:a16="http://schemas.microsoft.com/office/drawing/2014/main" id="{BF1DD92A-CD30-4CEC-866C-ACA001370C50}"/>
              </a:ext>
            </a:extLst>
          </p:cNvPr>
          <p:cNvSpPr txBox="1"/>
          <p:nvPr/>
        </p:nvSpPr>
        <p:spPr>
          <a:xfrm>
            <a:off x="129630" y="3460548"/>
            <a:ext cx="2409817" cy="461665"/>
          </a:xfrm>
          <a:prstGeom prst="rect">
            <a:avLst/>
          </a:prstGeom>
          <a:noFill/>
        </p:spPr>
        <p:txBody>
          <a:bodyPr wrap="square">
            <a:spAutoFit/>
          </a:bodyPr>
          <a:lstStyle/>
          <a:p>
            <a:r>
              <a:rPr lang="en-US" sz="2400" b="1" dirty="0">
                <a:solidFill>
                  <a:srgbClr val="086579"/>
                </a:solidFill>
                <a:latin typeface="Times New Roman" panose="02020603050405020304" pitchFamily="18" charset="0"/>
                <a:cs typeface="Times New Roman" panose="02020603050405020304" pitchFamily="18" charset="0"/>
              </a:rPr>
              <a:t>Association Rule</a:t>
            </a:r>
            <a:endParaRPr lang="en-US" sz="2400" dirty="0">
              <a:solidFill>
                <a:srgbClr val="086579"/>
              </a:solidFill>
            </a:endParaRPr>
          </a:p>
        </p:txBody>
      </p:sp>
    </p:spTree>
    <p:extLst>
      <p:ext uri="{BB962C8B-B14F-4D97-AF65-F5344CB8AC3E}">
        <p14:creationId xmlns:p14="http://schemas.microsoft.com/office/powerpoint/2010/main" val="115390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500"/>
                                        <p:tgtEl>
                                          <p:spTgt spid="65"/>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19</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37" name="TextBox 36">
            <a:extLst>
              <a:ext uri="{FF2B5EF4-FFF2-40B4-BE49-F238E27FC236}">
                <a16:creationId xmlns:a16="http://schemas.microsoft.com/office/drawing/2014/main" id="{0431525E-B4CC-447B-B290-FAAFA9978AC2}"/>
              </a:ext>
            </a:extLst>
          </p:cNvPr>
          <p:cNvSpPr txBox="1"/>
          <p:nvPr/>
        </p:nvSpPr>
        <p:spPr>
          <a:xfrm>
            <a:off x="1668559" y="2063915"/>
            <a:ext cx="5209914" cy="1015663"/>
          </a:xfrm>
          <a:prstGeom prst="rect">
            <a:avLst/>
          </a:prstGeom>
          <a:noFill/>
        </p:spPr>
        <p:txBody>
          <a:bodyPr wrap="square">
            <a:spAutoFit/>
          </a:bodyPr>
          <a:lstStyle/>
          <a:p>
            <a:r>
              <a:rPr lang="en-US" sz="6000" b="1" dirty="0">
                <a:solidFill>
                  <a:schemeClr val="bg2"/>
                </a:solidFill>
                <a:latin typeface="Times New Roman" panose="02020603050405020304" pitchFamily="18" charset="0"/>
                <a:cs typeface="Times New Roman" panose="02020603050405020304" pitchFamily="18" charset="0"/>
              </a:rPr>
              <a:t>Decision Trees</a:t>
            </a:r>
          </a:p>
        </p:txBody>
      </p:sp>
      <p:grpSp>
        <p:nvGrpSpPr>
          <p:cNvPr id="9" name="Google Shape;10453;p59">
            <a:extLst>
              <a:ext uri="{FF2B5EF4-FFF2-40B4-BE49-F238E27FC236}">
                <a16:creationId xmlns:a16="http://schemas.microsoft.com/office/drawing/2014/main" id="{BFC64DF1-25AB-4BDC-B085-5754099D0A15}"/>
              </a:ext>
            </a:extLst>
          </p:cNvPr>
          <p:cNvGrpSpPr/>
          <p:nvPr/>
        </p:nvGrpSpPr>
        <p:grpSpPr>
          <a:xfrm>
            <a:off x="3722887" y="803427"/>
            <a:ext cx="1007103" cy="1234978"/>
            <a:chOff x="3086313" y="2877049"/>
            <a:chExt cx="320143" cy="392581"/>
          </a:xfrm>
          <a:solidFill>
            <a:srgbClr val="FFC000"/>
          </a:solidFill>
        </p:grpSpPr>
        <p:sp>
          <p:nvSpPr>
            <p:cNvPr id="10" name="Google Shape;10454;p59">
              <a:extLst>
                <a:ext uri="{FF2B5EF4-FFF2-40B4-BE49-F238E27FC236}">
                  <a16:creationId xmlns:a16="http://schemas.microsoft.com/office/drawing/2014/main" id="{78B33199-8704-452D-9338-982C1F18AAFF}"/>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55;p59">
              <a:extLst>
                <a:ext uri="{FF2B5EF4-FFF2-40B4-BE49-F238E27FC236}">
                  <a16:creationId xmlns:a16="http://schemas.microsoft.com/office/drawing/2014/main" id="{2852A44C-0B1B-4CB1-BAC3-10E009DD6B71}"/>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56;p59">
              <a:extLst>
                <a:ext uri="{FF2B5EF4-FFF2-40B4-BE49-F238E27FC236}">
                  <a16:creationId xmlns:a16="http://schemas.microsoft.com/office/drawing/2014/main" id="{F28E18F2-6B9E-463D-82CB-1E7BA861355E}"/>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57;p59">
              <a:extLst>
                <a:ext uri="{FF2B5EF4-FFF2-40B4-BE49-F238E27FC236}">
                  <a16:creationId xmlns:a16="http://schemas.microsoft.com/office/drawing/2014/main" id="{8D9A5B13-DF0C-4E28-92AA-FBFFEB6C667C}"/>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58;p59">
              <a:extLst>
                <a:ext uri="{FF2B5EF4-FFF2-40B4-BE49-F238E27FC236}">
                  <a16:creationId xmlns:a16="http://schemas.microsoft.com/office/drawing/2014/main" id="{CAD877BD-DD98-42BF-8558-93AD4BB64FA5}"/>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59;p59">
              <a:extLst>
                <a:ext uri="{FF2B5EF4-FFF2-40B4-BE49-F238E27FC236}">
                  <a16:creationId xmlns:a16="http://schemas.microsoft.com/office/drawing/2014/main" id="{4DFF04CD-596C-41A6-AD26-E75AB04A3EB8}"/>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60;p59">
              <a:extLst>
                <a:ext uri="{FF2B5EF4-FFF2-40B4-BE49-F238E27FC236}">
                  <a16:creationId xmlns:a16="http://schemas.microsoft.com/office/drawing/2014/main" id="{C542F0CA-F22A-4082-B8FC-D232FB9CFD07}"/>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61;p59">
              <a:extLst>
                <a:ext uri="{FF2B5EF4-FFF2-40B4-BE49-F238E27FC236}">
                  <a16:creationId xmlns:a16="http://schemas.microsoft.com/office/drawing/2014/main" id="{EDE30C2F-C445-4F8E-AE86-7A5668ADD401}"/>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62;p59">
              <a:extLst>
                <a:ext uri="{FF2B5EF4-FFF2-40B4-BE49-F238E27FC236}">
                  <a16:creationId xmlns:a16="http://schemas.microsoft.com/office/drawing/2014/main" id="{578A8B88-A8D1-41DF-96CC-822C350A0C30}"/>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63;p59">
              <a:extLst>
                <a:ext uri="{FF2B5EF4-FFF2-40B4-BE49-F238E27FC236}">
                  <a16:creationId xmlns:a16="http://schemas.microsoft.com/office/drawing/2014/main" id="{BE83F7D5-82AD-43A4-92EE-61C3EA31C907}"/>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64;p59">
              <a:extLst>
                <a:ext uri="{FF2B5EF4-FFF2-40B4-BE49-F238E27FC236}">
                  <a16:creationId xmlns:a16="http://schemas.microsoft.com/office/drawing/2014/main" id="{94D0AA00-71B0-4B10-B2A7-2C94E30E0EBE}"/>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65;p59">
              <a:extLst>
                <a:ext uri="{FF2B5EF4-FFF2-40B4-BE49-F238E27FC236}">
                  <a16:creationId xmlns:a16="http://schemas.microsoft.com/office/drawing/2014/main" id="{A4004492-19FC-46E5-ACAD-737F459E137B}"/>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6677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76" name="Google Shape;3976;p29"/>
          <p:cNvSpPr txBox="1">
            <a:spLocks noGrp="1"/>
          </p:cNvSpPr>
          <p:nvPr>
            <p:ph type="title"/>
          </p:nvPr>
        </p:nvSpPr>
        <p:spPr>
          <a:xfrm>
            <a:off x="2337584" y="388355"/>
            <a:ext cx="4059109" cy="6227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latin typeface="Times New Roman" panose="02020603050405020304" pitchFamily="18" charset="0"/>
                <a:cs typeface="Times New Roman" panose="02020603050405020304" pitchFamily="18" charset="0"/>
              </a:rPr>
              <a:t>Thành viên nhóm 20</a:t>
            </a:r>
            <a:endParaRPr sz="3200" b="1" dirty="0">
              <a:latin typeface="Times New Roman" panose="02020603050405020304" pitchFamily="18" charset="0"/>
              <a:cs typeface="Times New Roman" panose="02020603050405020304" pitchFamily="18" charset="0"/>
            </a:endParaRPr>
          </a:p>
        </p:txBody>
      </p:sp>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a:t>
            </a:fld>
            <a:endParaRPr sz="1800" b="1"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6BE5D6C5-802B-4734-A96E-7249836F44CF}"/>
              </a:ext>
            </a:extLst>
          </p:cNvPr>
          <p:cNvGrpSpPr/>
          <p:nvPr/>
        </p:nvGrpSpPr>
        <p:grpSpPr>
          <a:xfrm>
            <a:off x="1337933" y="1684278"/>
            <a:ext cx="1263704" cy="1917479"/>
            <a:chOff x="1378224" y="1684278"/>
            <a:chExt cx="1263704" cy="1917479"/>
          </a:xfrm>
        </p:grpSpPr>
        <p:sp>
          <p:nvSpPr>
            <p:cNvPr id="3977" name="Google Shape;3977;p29"/>
            <p:cNvSpPr/>
            <p:nvPr/>
          </p:nvSpPr>
          <p:spPr>
            <a:xfrm>
              <a:off x="1378225" y="1684278"/>
              <a:ext cx="1263703" cy="1244295"/>
            </a:xfrm>
            <a:prstGeom prst="rect">
              <a:avLst/>
            </a:prstGeom>
            <a:noFill/>
            <a:ln w="76200" cap="flat" cmpd="sng">
              <a:solidFill>
                <a:srgbClr val="D3E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rgbClr val="003B55"/>
                </a:solidFill>
                <a:latin typeface="Times New Roman" panose="02020603050405020304" pitchFamily="18" charset="0"/>
                <a:ea typeface="Titillium Web Light"/>
                <a:cs typeface="Times New Roman" panose="02020603050405020304" pitchFamily="18" charset="0"/>
                <a:sym typeface="Titillium Web Light"/>
              </a:endParaRPr>
            </a:p>
          </p:txBody>
        </p:sp>
        <p:sp>
          <p:nvSpPr>
            <p:cNvPr id="14" name="TextBox 13">
              <a:extLst>
                <a:ext uri="{FF2B5EF4-FFF2-40B4-BE49-F238E27FC236}">
                  <a16:creationId xmlns:a16="http://schemas.microsoft.com/office/drawing/2014/main" id="{8FB55571-DD53-4D19-A69D-05807DAD1559}"/>
                </a:ext>
              </a:extLst>
            </p:cNvPr>
            <p:cNvSpPr txBox="1"/>
            <p:nvPr/>
          </p:nvSpPr>
          <p:spPr>
            <a:xfrm>
              <a:off x="1378224" y="2124429"/>
              <a:ext cx="1263703" cy="1477328"/>
            </a:xfrm>
            <a:prstGeom prst="rect">
              <a:avLst/>
            </a:prstGeom>
            <a:noFill/>
          </p:spPr>
          <p:txBody>
            <a:bodyPr wrap="square">
              <a:spAutoFit/>
            </a:bodyPr>
            <a:lstStyle/>
            <a:p>
              <a:pPr algn="ctr"/>
              <a:r>
                <a:rPr lang="en-US" sz="1800" b="1" dirty="0">
                  <a:solidFill>
                    <a:srgbClr val="0B87A1"/>
                  </a:solidFill>
                  <a:latin typeface="Times New Roman" panose="02020603050405020304" pitchFamily="18" charset="0"/>
                  <a:cs typeface="Times New Roman" panose="02020603050405020304" pitchFamily="18" charset="0"/>
                </a:rPr>
                <a:t>20133118</a:t>
              </a:r>
            </a:p>
            <a:p>
              <a:pPr algn="ctr"/>
              <a:endParaRPr lang="en-US" sz="1800" b="1" dirty="0">
                <a:solidFill>
                  <a:srgbClr val="0B87A1"/>
                </a:solidFill>
                <a:latin typeface="Times New Roman" panose="02020603050405020304" pitchFamily="18" charset="0"/>
                <a:cs typeface="Times New Roman" panose="02020603050405020304" pitchFamily="18" charset="0"/>
              </a:endParaRPr>
            </a:p>
            <a:p>
              <a:pPr algn="ctr"/>
              <a:endParaRPr lang="en-US" sz="1800" b="1" dirty="0">
                <a:solidFill>
                  <a:srgbClr val="0B87A1"/>
                </a:solidFill>
                <a:latin typeface="Times New Roman" panose="02020603050405020304" pitchFamily="18" charset="0"/>
                <a:cs typeface="Times New Roman" panose="02020603050405020304" pitchFamily="18" charset="0"/>
              </a:endParaRPr>
            </a:p>
            <a:p>
              <a:pPr algn="ctr"/>
              <a:endParaRPr lang="en-US" sz="1800" b="1" dirty="0">
                <a:solidFill>
                  <a:srgbClr val="0B87A1"/>
                </a:solidFill>
                <a:latin typeface="Times New Roman" panose="02020603050405020304" pitchFamily="18" charset="0"/>
                <a:cs typeface="Times New Roman" panose="02020603050405020304" pitchFamily="18" charset="0"/>
              </a:endParaRPr>
            </a:p>
            <a:p>
              <a:pPr algn="ctr"/>
              <a:r>
                <a:rPr lang="en-US" sz="1800" b="1" dirty="0" err="1">
                  <a:solidFill>
                    <a:srgbClr val="0B87A1"/>
                  </a:solidFill>
                  <a:latin typeface="Times New Roman" panose="02020603050405020304" pitchFamily="18" charset="0"/>
                  <a:cs typeface="Times New Roman" panose="02020603050405020304" pitchFamily="18" charset="0"/>
                </a:rPr>
                <a:t>Võ</a:t>
              </a:r>
              <a:r>
                <a:rPr lang="en-US" sz="1800" b="1" dirty="0">
                  <a:solidFill>
                    <a:srgbClr val="0B87A1"/>
                  </a:solidFill>
                  <a:latin typeface="Times New Roman" panose="02020603050405020304" pitchFamily="18" charset="0"/>
                  <a:cs typeface="Times New Roman" panose="02020603050405020304" pitchFamily="18" charset="0"/>
                </a:rPr>
                <a:t> </a:t>
              </a:r>
              <a:r>
                <a:rPr lang="en-US" sz="1800" b="1" dirty="0" err="1">
                  <a:solidFill>
                    <a:srgbClr val="0B87A1"/>
                  </a:solidFill>
                  <a:latin typeface="Times New Roman" panose="02020603050405020304" pitchFamily="18" charset="0"/>
                  <a:cs typeface="Times New Roman" panose="02020603050405020304" pitchFamily="18" charset="0"/>
                </a:rPr>
                <a:t>Như</a:t>
              </a:r>
              <a:r>
                <a:rPr lang="en-US" sz="1800" b="1" dirty="0">
                  <a:solidFill>
                    <a:srgbClr val="0B87A1"/>
                  </a:solidFill>
                  <a:latin typeface="Times New Roman" panose="02020603050405020304" pitchFamily="18" charset="0"/>
                  <a:cs typeface="Times New Roman" panose="02020603050405020304" pitchFamily="18" charset="0"/>
                </a:rPr>
                <a:t> Ý</a:t>
              </a:r>
            </a:p>
          </p:txBody>
        </p:sp>
      </p:grpSp>
      <p:grpSp>
        <p:nvGrpSpPr>
          <p:cNvPr id="10" name="Group 9">
            <a:extLst>
              <a:ext uri="{FF2B5EF4-FFF2-40B4-BE49-F238E27FC236}">
                <a16:creationId xmlns:a16="http://schemas.microsoft.com/office/drawing/2014/main" id="{B204EC9C-85F5-4F75-916B-91B0E4E8C75A}"/>
              </a:ext>
            </a:extLst>
          </p:cNvPr>
          <p:cNvGrpSpPr/>
          <p:nvPr/>
        </p:nvGrpSpPr>
        <p:grpSpPr>
          <a:xfrm>
            <a:off x="2949332" y="1684281"/>
            <a:ext cx="2607987" cy="1917476"/>
            <a:chOff x="2949332" y="1684281"/>
            <a:chExt cx="2607987" cy="1917476"/>
          </a:xfrm>
        </p:grpSpPr>
        <p:sp>
          <p:nvSpPr>
            <p:cNvPr id="3979" name="Google Shape;3979;p29"/>
            <p:cNvSpPr/>
            <p:nvPr/>
          </p:nvSpPr>
          <p:spPr>
            <a:xfrm>
              <a:off x="3621475" y="1684281"/>
              <a:ext cx="1263703" cy="1244295"/>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rgbClr val="003B55"/>
                </a:solidFill>
                <a:latin typeface="Times New Roman" panose="02020603050405020304" pitchFamily="18" charset="0"/>
                <a:ea typeface="Titillium Web Light"/>
                <a:cs typeface="Times New Roman" panose="02020603050405020304" pitchFamily="18" charset="0"/>
                <a:sym typeface="Titillium Web Light"/>
              </a:endParaRPr>
            </a:p>
          </p:txBody>
        </p:sp>
        <p:sp>
          <p:nvSpPr>
            <p:cNvPr id="19" name="TextBox 18">
              <a:extLst>
                <a:ext uri="{FF2B5EF4-FFF2-40B4-BE49-F238E27FC236}">
                  <a16:creationId xmlns:a16="http://schemas.microsoft.com/office/drawing/2014/main" id="{EDBD0D51-A626-4C75-9C56-2D96EF056BB5}"/>
                </a:ext>
              </a:extLst>
            </p:cNvPr>
            <p:cNvSpPr txBox="1"/>
            <p:nvPr/>
          </p:nvSpPr>
          <p:spPr>
            <a:xfrm>
              <a:off x="2949332" y="2124429"/>
              <a:ext cx="2607987" cy="1477328"/>
            </a:xfrm>
            <a:prstGeom prst="rect">
              <a:avLst/>
            </a:prstGeom>
            <a:noFill/>
          </p:spPr>
          <p:txBody>
            <a:bodyPr wrap="square">
              <a:spAutoFit/>
            </a:bodyPr>
            <a:lstStyle/>
            <a:p>
              <a:pPr algn="ctr"/>
              <a:r>
                <a:rPr lang="en-US" sz="1800" b="1" dirty="0">
                  <a:solidFill>
                    <a:srgbClr val="0B87A1"/>
                  </a:solidFill>
                  <a:latin typeface="Times New Roman" panose="02020603050405020304" pitchFamily="18" charset="0"/>
                  <a:cs typeface="Times New Roman" panose="02020603050405020304" pitchFamily="18" charset="0"/>
                </a:rPr>
                <a:t>20133080</a:t>
              </a:r>
            </a:p>
            <a:p>
              <a:pPr algn="ctr"/>
              <a:endParaRPr lang="en-US" sz="1800" b="1" dirty="0">
                <a:solidFill>
                  <a:srgbClr val="0B87A1"/>
                </a:solidFill>
                <a:latin typeface="Times New Roman" panose="02020603050405020304" pitchFamily="18" charset="0"/>
                <a:cs typeface="Times New Roman" panose="02020603050405020304" pitchFamily="18" charset="0"/>
              </a:endParaRPr>
            </a:p>
            <a:p>
              <a:pPr algn="ctr"/>
              <a:endParaRPr lang="en-US" sz="1800" b="1" dirty="0">
                <a:solidFill>
                  <a:srgbClr val="0B87A1"/>
                </a:solidFill>
                <a:latin typeface="Times New Roman" panose="02020603050405020304" pitchFamily="18" charset="0"/>
                <a:cs typeface="Times New Roman" panose="02020603050405020304" pitchFamily="18" charset="0"/>
              </a:endParaRPr>
            </a:p>
            <a:p>
              <a:pPr algn="ctr"/>
              <a:endParaRPr lang="en-US" sz="1800" b="1" dirty="0">
                <a:solidFill>
                  <a:srgbClr val="0B87A1"/>
                </a:solidFill>
                <a:latin typeface="Times New Roman" panose="02020603050405020304" pitchFamily="18" charset="0"/>
                <a:cs typeface="Times New Roman" panose="02020603050405020304" pitchFamily="18" charset="0"/>
              </a:endParaRPr>
            </a:p>
            <a:p>
              <a:pPr algn="ctr"/>
              <a:r>
                <a:rPr lang="en-US" sz="1800" b="1" dirty="0" err="1">
                  <a:solidFill>
                    <a:srgbClr val="0B87A1"/>
                  </a:solidFill>
                  <a:latin typeface="Times New Roman" panose="02020603050405020304" pitchFamily="18" charset="0"/>
                  <a:cs typeface="Times New Roman" panose="02020603050405020304" pitchFamily="18" charset="0"/>
                </a:rPr>
                <a:t>Nguyễn</a:t>
              </a:r>
              <a:r>
                <a:rPr lang="en-US" sz="1800" b="1" dirty="0">
                  <a:solidFill>
                    <a:srgbClr val="0B87A1"/>
                  </a:solidFill>
                  <a:latin typeface="Times New Roman" panose="02020603050405020304" pitchFamily="18" charset="0"/>
                  <a:cs typeface="Times New Roman" panose="02020603050405020304" pitchFamily="18" charset="0"/>
                </a:rPr>
                <a:t> Quang </a:t>
              </a:r>
              <a:r>
                <a:rPr lang="en-US" sz="1800" b="1" dirty="0" err="1">
                  <a:solidFill>
                    <a:srgbClr val="0B87A1"/>
                  </a:solidFill>
                  <a:latin typeface="Times New Roman" panose="02020603050405020304" pitchFamily="18" charset="0"/>
                  <a:cs typeface="Times New Roman" panose="02020603050405020304" pitchFamily="18" charset="0"/>
                </a:rPr>
                <a:t>Phúc</a:t>
              </a:r>
              <a:endParaRPr lang="en-US" sz="1800" b="1" dirty="0">
                <a:solidFill>
                  <a:srgbClr val="0B87A1"/>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BCE34F50-141E-4682-A8C9-E62DDBCA3DAC}"/>
              </a:ext>
            </a:extLst>
          </p:cNvPr>
          <p:cNvGrpSpPr/>
          <p:nvPr/>
        </p:nvGrpSpPr>
        <p:grpSpPr>
          <a:xfrm>
            <a:off x="5570693" y="1684280"/>
            <a:ext cx="1851765" cy="1917477"/>
            <a:chOff x="5570693" y="1684280"/>
            <a:chExt cx="1851765" cy="1917477"/>
          </a:xfrm>
        </p:grpSpPr>
        <p:sp>
          <p:nvSpPr>
            <p:cNvPr id="3978" name="Google Shape;3978;p29"/>
            <p:cNvSpPr/>
            <p:nvPr/>
          </p:nvSpPr>
          <p:spPr>
            <a:xfrm>
              <a:off x="5864725" y="1684280"/>
              <a:ext cx="1263703" cy="1244295"/>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800" dirty="0">
                <a:solidFill>
                  <a:srgbClr val="003B55"/>
                </a:solidFill>
                <a:latin typeface="Times New Roman" panose="02020603050405020304" pitchFamily="18" charset="0"/>
                <a:ea typeface="Titillium Web Light"/>
                <a:cs typeface="Times New Roman" panose="02020603050405020304" pitchFamily="18" charset="0"/>
                <a:sym typeface="Titillium Web Light"/>
              </a:endParaRPr>
            </a:p>
          </p:txBody>
        </p:sp>
        <p:sp>
          <p:nvSpPr>
            <p:cNvPr id="22" name="TextBox 21">
              <a:extLst>
                <a:ext uri="{FF2B5EF4-FFF2-40B4-BE49-F238E27FC236}">
                  <a16:creationId xmlns:a16="http://schemas.microsoft.com/office/drawing/2014/main" id="{8F5D5609-4A3B-4BD6-B0C9-C1C18C4A9224}"/>
                </a:ext>
              </a:extLst>
            </p:cNvPr>
            <p:cNvSpPr txBox="1"/>
            <p:nvPr/>
          </p:nvSpPr>
          <p:spPr>
            <a:xfrm>
              <a:off x="5570693" y="2124429"/>
              <a:ext cx="1851765" cy="1477328"/>
            </a:xfrm>
            <a:prstGeom prst="rect">
              <a:avLst/>
            </a:prstGeom>
            <a:noFill/>
          </p:spPr>
          <p:txBody>
            <a:bodyPr wrap="square" rtlCol="0">
              <a:spAutoFit/>
            </a:bodyPr>
            <a:lstStyle/>
            <a:p>
              <a:pPr algn="ctr"/>
              <a:r>
                <a:rPr lang="en-US" sz="1800" b="1" dirty="0">
                  <a:solidFill>
                    <a:srgbClr val="0B87A1"/>
                  </a:solidFill>
                  <a:latin typeface="Times New Roman" panose="02020603050405020304" pitchFamily="18" charset="0"/>
                  <a:cs typeface="Times New Roman" panose="02020603050405020304" pitchFamily="18" charset="0"/>
                </a:rPr>
                <a:t>20133096</a:t>
              </a:r>
            </a:p>
            <a:p>
              <a:pPr algn="ctr"/>
              <a:endParaRPr lang="en-US" sz="1800" b="1" dirty="0">
                <a:solidFill>
                  <a:srgbClr val="0B87A1"/>
                </a:solidFill>
                <a:latin typeface="Times New Roman" panose="02020603050405020304" pitchFamily="18" charset="0"/>
                <a:cs typeface="Times New Roman" panose="02020603050405020304" pitchFamily="18" charset="0"/>
              </a:endParaRPr>
            </a:p>
            <a:p>
              <a:pPr algn="ctr"/>
              <a:endParaRPr lang="en-US" sz="1800" b="1" dirty="0">
                <a:solidFill>
                  <a:srgbClr val="0B87A1"/>
                </a:solidFill>
                <a:latin typeface="Times New Roman" panose="02020603050405020304" pitchFamily="18" charset="0"/>
                <a:cs typeface="Times New Roman" panose="02020603050405020304" pitchFamily="18" charset="0"/>
              </a:endParaRPr>
            </a:p>
            <a:p>
              <a:pPr algn="ctr"/>
              <a:endParaRPr lang="en-US" sz="1800" b="1" dirty="0">
                <a:solidFill>
                  <a:srgbClr val="0B87A1"/>
                </a:solidFill>
                <a:latin typeface="Times New Roman" panose="02020603050405020304" pitchFamily="18" charset="0"/>
                <a:cs typeface="Times New Roman" panose="02020603050405020304" pitchFamily="18" charset="0"/>
              </a:endParaRPr>
            </a:p>
            <a:p>
              <a:pPr algn="ctr"/>
              <a:r>
                <a:rPr lang="en-US" sz="1800" b="1" dirty="0">
                  <a:solidFill>
                    <a:srgbClr val="0B87A1"/>
                  </a:solidFill>
                  <a:latin typeface="Times New Roman" panose="02020603050405020304" pitchFamily="18" charset="0"/>
                  <a:cs typeface="Times New Roman" panose="02020603050405020304" pitchFamily="18" charset="0"/>
                </a:rPr>
                <a:t>Lê </a:t>
              </a:r>
              <a:r>
                <a:rPr lang="en-US" sz="1800" b="1" dirty="0" err="1">
                  <a:solidFill>
                    <a:srgbClr val="0B87A1"/>
                  </a:solidFill>
                  <a:latin typeface="Times New Roman" panose="02020603050405020304" pitchFamily="18" charset="0"/>
                  <a:cs typeface="Times New Roman" panose="02020603050405020304" pitchFamily="18" charset="0"/>
                </a:rPr>
                <a:t>Nghĩa</a:t>
              </a:r>
              <a:r>
                <a:rPr lang="en-US" sz="1800" b="1" dirty="0">
                  <a:solidFill>
                    <a:srgbClr val="0B87A1"/>
                  </a:solidFill>
                  <a:latin typeface="Times New Roman" panose="02020603050405020304" pitchFamily="18" charset="0"/>
                  <a:cs typeface="Times New Roman" panose="02020603050405020304" pitchFamily="18" charset="0"/>
                </a:rPr>
                <a:t> </a:t>
              </a:r>
              <a:r>
                <a:rPr lang="en-US" sz="1800" b="1" dirty="0" err="1">
                  <a:solidFill>
                    <a:srgbClr val="0B87A1"/>
                  </a:solidFill>
                  <a:latin typeface="Times New Roman" panose="02020603050405020304" pitchFamily="18" charset="0"/>
                  <a:cs typeface="Times New Roman" panose="02020603050405020304" pitchFamily="18" charset="0"/>
                </a:rPr>
                <a:t>Tình</a:t>
              </a:r>
              <a:endParaRPr lang="en-US" sz="1800" b="1" dirty="0">
                <a:solidFill>
                  <a:srgbClr val="0B87A1"/>
                </a:solidFill>
                <a:latin typeface="Times New Roman" panose="02020603050405020304" pitchFamily="18" charset="0"/>
                <a:cs typeface="Times New Roman" panose="02020603050405020304" pitchFamily="18" charset="0"/>
              </a:endParaRPr>
            </a:p>
          </p:txBody>
        </p:sp>
      </p:grpSp>
      <p:pic>
        <p:nvPicPr>
          <p:cNvPr id="13" name="Graphic 12" descr="Users with solid fill">
            <a:extLst>
              <a:ext uri="{FF2B5EF4-FFF2-40B4-BE49-F238E27FC236}">
                <a16:creationId xmlns:a16="http://schemas.microsoft.com/office/drawing/2014/main" id="{92B6EA32-1A75-48E0-8C09-F7D9032EE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6125" y="727057"/>
            <a:ext cx="914400" cy="914400"/>
          </a:xfrm>
          <a:prstGeom prst="rect">
            <a:avLst/>
          </a:prstGeom>
        </p:spPr>
      </p:pic>
      <p:grpSp>
        <p:nvGrpSpPr>
          <p:cNvPr id="21" name="Group 20">
            <a:extLst>
              <a:ext uri="{FF2B5EF4-FFF2-40B4-BE49-F238E27FC236}">
                <a16:creationId xmlns:a16="http://schemas.microsoft.com/office/drawing/2014/main" id="{38FB4DD4-BB65-401C-81AC-1532F075E4A8}"/>
              </a:ext>
            </a:extLst>
          </p:cNvPr>
          <p:cNvGrpSpPr/>
          <p:nvPr/>
        </p:nvGrpSpPr>
        <p:grpSpPr>
          <a:xfrm>
            <a:off x="1778264" y="3857123"/>
            <a:ext cx="463358" cy="463358"/>
            <a:chOff x="1778264" y="3857123"/>
            <a:chExt cx="463358" cy="463358"/>
          </a:xfrm>
        </p:grpSpPr>
        <p:sp>
          <p:nvSpPr>
            <p:cNvPr id="18" name="Teardrop 17">
              <a:extLst>
                <a:ext uri="{FF2B5EF4-FFF2-40B4-BE49-F238E27FC236}">
                  <a16:creationId xmlns:a16="http://schemas.microsoft.com/office/drawing/2014/main" id="{B14DC702-C246-459F-8EE2-E8EB51FFF5A6}"/>
                </a:ext>
              </a:extLst>
            </p:cNvPr>
            <p:cNvSpPr/>
            <p:nvPr/>
          </p:nvSpPr>
          <p:spPr>
            <a:xfrm rot="18914705">
              <a:off x="1778264" y="3857123"/>
              <a:ext cx="463358" cy="463358"/>
            </a:xfrm>
            <a:prstGeom prst="teardrop">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3E4B5CA-8DC4-4C50-9E4D-D308DE3D80B6}"/>
                </a:ext>
              </a:extLst>
            </p:cNvPr>
            <p:cNvSpPr txBox="1"/>
            <p:nvPr/>
          </p:nvSpPr>
          <p:spPr>
            <a:xfrm>
              <a:off x="1802194" y="3904136"/>
              <a:ext cx="415498" cy="369332"/>
            </a:xfrm>
            <a:prstGeom prst="rect">
              <a:avLst/>
            </a:prstGeom>
            <a:noFill/>
          </p:spPr>
          <p:txBody>
            <a:bodyPr wrap="none" rtlCol="0">
              <a:spAutoFit/>
            </a:bodyPr>
            <a:lstStyle/>
            <a:p>
              <a:r>
                <a:rPr lang="en-US" sz="1800" b="1" dirty="0">
                  <a:solidFill>
                    <a:schemeClr val="tx2">
                      <a:lumMod val="10000"/>
                    </a:schemeClr>
                  </a:solidFill>
                  <a:latin typeface="Times New Roman" panose="02020603050405020304" pitchFamily="18" charset="0"/>
                  <a:cs typeface="Times New Roman" panose="02020603050405020304" pitchFamily="18" charset="0"/>
                </a:rPr>
                <a:t>01</a:t>
              </a:r>
            </a:p>
          </p:txBody>
        </p:sp>
      </p:grpSp>
      <p:grpSp>
        <p:nvGrpSpPr>
          <p:cNvPr id="23" name="Group 22">
            <a:extLst>
              <a:ext uri="{FF2B5EF4-FFF2-40B4-BE49-F238E27FC236}">
                <a16:creationId xmlns:a16="http://schemas.microsoft.com/office/drawing/2014/main" id="{9D335601-139B-4B94-B7C1-79AEDEA65328}"/>
              </a:ext>
            </a:extLst>
          </p:cNvPr>
          <p:cNvGrpSpPr/>
          <p:nvPr/>
        </p:nvGrpSpPr>
        <p:grpSpPr>
          <a:xfrm>
            <a:off x="4021515" y="3885524"/>
            <a:ext cx="463358" cy="463358"/>
            <a:chOff x="4021515" y="3885524"/>
            <a:chExt cx="463358" cy="463358"/>
          </a:xfrm>
        </p:grpSpPr>
        <p:sp>
          <p:nvSpPr>
            <p:cNvPr id="29" name="Teardrop 28">
              <a:extLst>
                <a:ext uri="{FF2B5EF4-FFF2-40B4-BE49-F238E27FC236}">
                  <a16:creationId xmlns:a16="http://schemas.microsoft.com/office/drawing/2014/main" id="{646AC009-D499-4903-8061-DEA7B096C072}"/>
                </a:ext>
              </a:extLst>
            </p:cNvPr>
            <p:cNvSpPr/>
            <p:nvPr/>
          </p:nvSpPr>
          <p:spPr>
            <a:xfrm rot="18914705">
              <a:off x="4021515" y="3885524"/>
              <a:ext cx="463358" cy="463358"/>
            </a:xfrm>
            <a:prstGeom prst="teardrop">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BC2FC96-514C-4985-96B6-C2421D7D77EA}"/>
                </a:ext>
              </a:extLst>
            </p:cNvPr>
            <p:cNvSpPr txBox="1"/>
            <p:nvPr/>
          </p:nvSpPr>
          <p:spPr>
            <a:xfrm>
              <a:off x="4045445" y="3904136"/>
              <a:ext cx="415498" cy="369332"/>
            </a:xfrm>
            <a:prstGeom prst="rect">
              <a:avLst/>
            </a:prstGeom>
            <a:noFill/>
          </p:spPr>
          <p:txBody>
            <a:bodyPr wrap="none" rtlCol="0">
              <a:spAutoFit/>
            </a:bodyPr>
            <a:lstStyle/>
            <a:p>
              <a:r>
                <a:rPr lang="en-US" sz="1800" b="1" dirty="0">
                  <a:solidFill>
                    <a:schemeClr val="tx2">
                      <a:lumMod val="10000"/>
                    </a:schemeClr>
                  </a:solidFill>
                  <a:latin typeface="Times New Roman" panose="02020603050405020304" pitchFamily="18" charset="0"/>
                  <a:cs typeface="Times New Roman" panose="02020603050405020304" pitchFamily="18" charset="0"/>
                </a:rPr>
                <a:t>02</a:t>
              </a:r>
            </a:p>
          </p:txBody>
        </p:sp>
      </p:grpSp>
      <p:grpSp>
        <p:nvGrpSpPr>
          <p:cNvPr id="24" name="Group 23">
            <a:extLst>
              <a:ext uri="{FF2B5EF4-FFF2-40B4-BE49-F238E27FC236}">
                <a16:creationId xmlns:a16="http://schemas.microsoft.com/office/drawing/2014/main" id="{28B8D282-6474-44C6-9D1A-458A089E6C3B}"/>
              </a:ext>
            </a:extLst>
          </p:cNvPr>
          <p:cNvGrpSpPr/>
          <p:nvPr/>
        </p:nvGrpSpPr>
        <p:grpSpPr>
          <a:xfrm>
            <a:off x="6264766" y="3857124"/>
            <a:ext cx="463358" cy="463358"/>
            <a:chOff x="6264766" y="3857124"/>
            <a:chExt cx="463358" cy="463358"/>
          </a:xfrm>
        </p:grpSpPr>
        <p:sp>
          <p:nvSpPr>
            <p:cNvPr id="28" name="Teardrop 27">
              <a:extLst>
                <a:ext uri="{FF2B5EF4-FFF2-40B4-BE49-F238E27FC236}">
                  <a16:creationId xmlns:a16="http://schemas.microsoft.com/office/drawing/2014/main" id="{5D0326B0-1443-42BD-A2C6-7227C621AFD3}"/>
                </a:ext>
              </a:extLst>
            </p:cNvPr>
            <p:cNvSpPr/>
            <p:nvPr/>
          </p:nvSpPr>
          <p:spPr>
            <a:xfrm rot="18914705">
              <a:off x="6264766" y="3857124"/>
              <a:ext cx="463358" cy="463358"/>
            </a:xfrm>
            <a:prstGeom prst="teardrop">
              <a:avLst/>
            </a:prstGeom>
            <a:noFill/>
            <a:ln>
              <a:solidFill>
                <a:srgbClr val="0B8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9B984DD-B9AC-4F01-B902-CAE492E64B8A}"/>
                </a:ext>
              </a:extLst>
            </p:cNvPr>
            <p:cNvSpPr txBox="1"/>
            <p:nvPr/>
          </p:nvSpPr>
          <p:spPr>
            <a:xfrm>
              <a:off x="6288696" y="3904136"/>
              <a:ext cx="415498" cy="369332"/>
            </a:xfrm>
            <a:prstGeom prst="rect">
              <a:avLst/>
            </a:prstGeom>
            <a:noFill/>
          </p:spPr>
          <p:txBody>
            <a:bodyPr wrap="none" rtlCol="0">
              <a:spAutoFit/>
            </a:bodyPr>
            <a:lstStyle/>
            <a:p>
              <a:r>
                <a:rPr lang="en-US" sz="1800" b="1" dirty="0">
                  <a:solidFill>
                    <a:schemeClr val="tx2">
                      <a:lumMod val="10000"/>
                    </a:schemeClr>
                  </a:solidFill>
                  <a:latin typeface="Times New Roman" panose="02020603050405020304" pitchFamily="18" charset="0"/>
                  <a:cs typeface="Times New Roman" panose="02020603050405020304" pitchFamily="18" charset="0"/>
                </a:rPr>
                <a:t>03</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20</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25" name="TextBox 24">
            <a:extLst>
              <a:ext uri="{FF2B5EF4-FFF2-40B4-BE49-F238E27FC236}">
                <a16:creationId xmlns:a16="http://schemas.microsoft.com/office/drawing/2014/main" id="{7E9C6E65-1628-4FB3-A001-FB18539B4149}"/>
              </a:ext>
            </a:extLst>
          </p:cNvPr>
          <p:cNvSpPr txBox="1"/>
          <p:nvPr/>
        </p:nvSpPr>
        <p:spPr>
          <a:xfrm>
            <a:off x="291034" y="1050742"/>
            <a:ext cx="7726050" cy="571951"/>
          </a:xfrm>
          <a:prstGeom prst="rect">
            <a:avLst/>
          </a:prstGeom>
          <a:noFill/>
        </p:spPr>
        <p:txBody>
          <a:bodyPr wrap="square">
            <a:spAutoFit/>
          </a:bodyPr>
          <a:lstStyle/>
          <a:p>
            <a:pPr marL="0" marR="0">
              <a:lnSpc>
                <a:spcPct val="115000"/>
              </a:lnSpc>
              <a:spcBef>
                <a:spcPts val="0"/>
              </a:spcBef>
              <a:spcAft>
                <a:spcPts val="1000"/>
              </a:spcAft>
              <a:tabLst>
                <a:tab pos="266700" algn="l"/>
              </a:tabLst>
            </a:pPr>
            <a:r>
              <a:rPr lang="en-US" sz="1400" b="1"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chemeClr val="tx2">
                    <a:lumMod val="25000"/>
                  </a:schemeClr>
                </a:solidFill>
                <a:effectLst/>
                <a:latin typeface="Times New Roman" panose="02020603050405020304" pitchFamily="18" charset="0"/>
                <a:ea typeface="ArialMT"/>
                <a:cs typeface="Times New Roman" panose="02020603050405020304" pitchFamily="18" charset="0"/>
              </a:rPr>
              <a:t>ướ</a:t>
            </a:r>
            <a:r>
              <a:rPr lang="en-US" sz="1400" b="1"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Chu</a:t>
            </a:r>
            <a:r>
              <a:rPr lang="en-US" sz="1400" dirty="0" err="1">
                <a:solidFill>
                  <a:schemeClr val="tx2">
                    <a:lumMod val="25000"/>
                  </a:schemeClr>
                </a:solidFill>
                <a:effectLst/>
                <a:latin typeface="Times New Roman" panose="02020603050405020304" pitchFamily="18" charset="0"/>
                <a:ea typeface="ArialMT"/>
                <a:cs typeface="Times New Roman" panose="02020603050405020304" pitchFamily="18" charset="0"/>
              </a:rPr>
              <a:t>ộ</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ph</a:t>
            </a:r>
            <a:r>
              <a:rPr lang="en-US" sz="1400" dirty="0" err="1">
                <a:solidFill>
                  <a:schemeClr val="tx2">
                    <a:lumMod val="25000"/>
                  </a:schemeClr>
                </a:solidFill>
                <a:effectLst/>
                <a:latin typeface="Times New Roman" panose="02020603050405020304" pitchFamily="18" charset="0"/>
                <a:ea typeface="ArialMT"/>
                <a:cs typeface="Times New Roman" panose="02020603050405020304" pitchFamily="18" charset="0"/>
              </a:rPr>
              <a:t>ả</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vào</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Mining Structures </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New Mining Structures </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chemeClr val="tx2">
                    <a:lumMod val="25000"/>
                  </a:schemeClr>
                </a:solidFill>
                <a:effectLst/>
                <a:latin typeface="Times New Roman" panose="02020603050405020304" pitchFamily="18" charset="0"/>
                <a:ea typeface="ArialMT"/>
                <a:cs typeface="Times New Roman" panose="02020603050405020304" pitchFamily="18" charset="0"/>
              </a:rPr>
              <a:t>ọ</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From Existing relational database for data warehouse </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chemeClr val="tx2">
                    <a:lumMod val="25000"/>
                  </a:schemeClr>
                </a:solidFill>
                <a:effectLst/>
                <a:latin typeface="Times New Roman" panose="02020603050405020304" pitchFamily="18" charset="0"/>
                <a:ea typeface="ArialMT"/>
                <a:cs typeface="Times New Roman" panose="02020603050405020304" pitchFamily="18" charset="0"/>
              </a:rPr>
              <a:t>ọ</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Next. </a:t>
            </a:r>
            <a:endParaRPr lang="en-US" sz="1200"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6" name="Picture 25">
            <a:extLst>
              <a:ext uri="{FF2B5EF4-FFF2-40B4-BE49-F238E27FC236}">
                <a16:creationId xmlns:a16="http://schemas.microsoft.com/office/drawing/2014/main" id="{014FE448-D4DB-4841-85F7-C5F44E470535}"/>
              </a:ext>
            </a:extLst>
          </p:cNvPr>
          <p:cNvPicPr/>
          <p:nvPr/>
        </p:nvPicPr>
        <p:blipFill>
          <a:blip r:embed="rId3"/>
          <a:stretch>
            <a:fillRect/>
          </a:stretch>
        </p:blipFill>
        <p:spPr>
          <a:xfrm>
            <a:off x="2178368" y="1651273"/>
            <a:ext cx="4282753" cy="3265728"/>
          </a:xfrm>
          <a:prstGeom prst="rect">
            <a:avLst/>
          </a:prstGeom>
          <a:noFill/>
          <a:ln>
            <a:noFill/>
          </a:ln>
        </p:spPr>
      </p:pic>
      <p:sp>
        <p:nvSpPr>
          <p:cNvPr id="50" name="TextBox 49">
            <a:extLst>
              <a:ext uri="{FF2B5EF4-FFF2-40B4-BE49-F238E27FC236}">
                <a16:creationId xmlns:a16="http://schemas.microsoft.com/office/drawing/2014/main" id="{0AF72E60-70FD-490A-917F-B9E45F310CBC}"/>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51" name="Group 50">
            <a:extLst>
              <a:ext uri="{FF2B5EF4-FFF2-40B4-BE49-F238E27FC236}">
                <a16:creationId xmlns:a16="http://schemas.microsoft.com/office/drawing/2014/main" id="{9D833D40-3820-45CD-8526-CC10B66CCFE5}"/>
              </a:ext>
            </a:extLst>
          </p:cNvPr>
          <p:cNvGrpSpPr/>
          <p:nvPr/>
        </p:nvGrpSpPr>
        <p:grpSpPr>
          <a:xfrm>
            <a:off x="291034" y="142137"/>
            <a:ext cx="8561932" cy="851161"/>
            <a:chOff x="291034" y="142137"/>
            <a:chExt cx="8561932" cy="851161"/>
          </a:xfrm>
        </p:grpSpPr>
        <p:sp>
          <p:nvSpPr>
            <p:cNvPr id="52" name="Rectangle 51">
              <a:extLst>
                <a:ext uri="{FF2B5EF4-FFF2-40B4-BE49-F238E27FC236}">
                  <a16:creationId xmlns:a16="http://schemas.microsoft.com/office/drawing/2014/main" id="{9E8D46E3-28FE-401B-9ECB-F22E9D41077C}"/>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806185B5-82F9-438D-B197-ABB1B787E416}"/>
                </a:ext>
              </a:extLst>
            </p:cNvPr>
            <p:cNvGrpSpPr/>
            <p:nvPr/>
          </p:nvGrpSpPr>
          <p:grpSpPr>
            <a:xfrm>
              <a:off x="291034" y="529394"/>
              <a:ext cx="8561932" cy="463904"/>
              <a:chOff x="45732" y="81885"/>
              <a:chExt cx="8561932" cy="368034"/>
            </a:xfrm>
          </p:grpSpPr>
          <p:sp>
            <p:nvSpPr>
              <p:cNvPr id="55" name="Arrow: Pentagon 54">
                <a:extLst>
                  <a:ext uri="{FF2B5EF4-FFF2-40B4-BE49-F238E27FC236}">
                    <a16:creationId xmlns:a16="http://schemas.microsoft.com/office/drawing/2014/main" id="{DCC7ADCE-8CBE-4ABB-BE0D-B3EB52593BAA}"/>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Chevron 55">
                <a:extLst>
                  <a:ext uri="{FF2B5EF4-FFF2-40B4-BE49-F238E27FC236}">
                    <a16:creationId xmlns:a16="http://schemas.microsoft.com/office/drawing/2014/main" id="{841144E5-8ABF-4298-9ABF-B44887F03CC7}"/>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Arrow: Chevron 56">
                <a:extLst>
                  <a:ext uri="{FF2B5EF4-FFF2-40B4-BE49-F238E27FC236}">
                    <a16:creationId xmlns:a16="http://schemas.microsoft.com/office/drawing/2014/main" id="{66DEE078-6922-42A7-8223-79AAABA9BC6E}"/>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Chevron 57">
                <a:extLst>
                  <a:ext uri="{FF2B5EF4-FFF2-40B4-BE49-F238E27FC236}">
                    <a16:creationId xmlns:a16="http://schemas.microsoft.com/office/drawing/2014/main" id="{746E2255-28F0-4851-9ADA-324D4C93F647}"/>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17640516-1575-4E82-9BF5-F30243792BC0}"/>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60" name="TextBox 59">
                <a:extLst>
                  <a:ext uri="{FF2B5EF4-FFF2-40B4-BE49-F238E27FC236}">
                    <a16:creationId xmlns:a16="http://schemas.microsoft.com/office/drawing/2014/main" id="{5F9B6995-FD70-4ADC-A231-D1D1D170E226}"/>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61" name="TextBox 60">
                <a:extLst>
                  <a:ext uri="{FF2B5EF4-FFF2-40B4-BE49-F238E27FC236}">
                    <a16:creationId xmlns:a16="http://schemas.microsoft.com/office/drawing/2014/main" id="{8370C07E-349F-4B70-9F74-D5D9051D72BB}"/>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62" name="TextBox 61">
                <a:extLst>
                  <a:ext uri="{FF2B5EF4-FFF2-40B4-BE49-F238E27FC236}">
                    <a16:creationId xmlns:a16="http://schemas.microsoft.com/office/drawing/2014/main" id="{C5BEB732-0543-4447-802C-0CB3FF0D68CF}"/>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54" name="TextBox 53">
              <a:extLst>
                <a:ext uri="{FF2B5EF4-FFF2-40B4-BE49-F238E27FC236}">
                  <a16:creationId xmlns:a16="http://schemas.microsoft.com/office/drawing/2014/main" id="{50624C68-09E5-438F-9108-9E9BD97C40B3}"/>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72538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21</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0" name="TextBox 9">
            <a:extLst>
              <a:ext uri="{FF2B5EF4-FFF2-40B4-BE49-F238E27FC236}">
                <a16:creationId xmlns:a16="http://schemas.microsoft.com/office/drawing/2014/main" id="{A0D36AA3-5E80-477A-8319-B09E9B3155F5}"/>
              </a:ext>
            </a:extLst>
          </p:cNvPr>
          <p:cNvSpPr txBox="1"/>
          <p:nvPr/>
        </p:nvSpPr>
        <p:spPr>
          <a:xfrm>
            <a:off x="498143" y="1033455"/>
            <a:ext cx="4572000" cy="307777"/>
          </a:xfrm>
          <a:prstGeom prst="rect">
            <a:avLst/>
          </a:prstGeom>
          <a:noFill/>
        </p:spPr>
        <p:txBody>
          <a:bodyPr wrap="square">
            <a:spAutoFit/>
          </a:bodyPr>
          <a:lstStyle/>
          <a:p>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2</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Microsoft Decision Trees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A2AAAEC-CF97-4AF0-8546-304CFC403740}"/>
              </a:ext>
            </a:extLst>
          </p:cNvPr>
          <p:cNvPicPr/>
          <p:nvPr/>
        </p:nvPicPr>
        <p:blipFill>
          <a:blip r:embed="rId3"/>
          <a:stretch>
            <a:fillRect/>
          </a:stretch>
        </p:blipFill>
        <p:spPr>
          <a:xfrm>
            <a:off x="2110016" y="1431493"/>
            <a:ext cx="4572000" cy="3472188"/>
          </a:xfrm>
          <a:prstGeom prst="rect">
            <a:avLst/>
          </a:prstGeom>
          <a:noFill/>
          <a:ln>
            <a:noFill/>
          </a:ln>
        </p:spPr>
      </p:pic>
      <p:sp>
        <p:nvSpPr>
          <p:cNvPr id="37" name="TextBox 36">
            <a:extLst>
              <a:ext uri="{FF2B5EF4-FFF2-40B4-BE49-F238E27FC236}">
                <a16:creationId xmlns:a16="http://schemas.microsoft.com/office/drawing/2014/main" id="{1205BD11-E05E-4FAE-870E-340734377377}"/>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38" name="Group 37">
            <a:extLst>
              <a:ext uri="{FF2B5EF4-FFF2-40B4-BE49-F238E27FC236}">
                <a16:creationId xmlns:a16="http://schemas.microsoft.com/office/drawing/2014/main" id="{5CB07FC1-8A33-4171-98E6-8B7F53A71D2E}"/>
              </a:ext>
            </a:extLst>
          </p:cNvPr>
          <p:cNvGrpSpPr/>
          <p:nvPr/>
        </p:nvGrpSpPr>
        <p:grpSpPr>
          <a:xfrm>
            <a:off x="291034" y="142137"/>
            <a:ext cx="8561932" cy="851161"/>
            <a:chOff x="291034" y="142137"/>
            <a:chExt cx="8561932" cy="851161"/>
          </a:xfrm>
        </p:grpSpPr>
        <p:sp>
          <p:nvSpPr>
            <p:cNvPr id="39" name="Rectangle 38">
              <a:extLst>
                <a:ext uri="{FF2B5EF4-FFF2-40B4-BE49-F238E27FC236}">
                  <a16:creationId xmlns:a16="http://schemas.microsoft.com/office/drawing/2014/main" id="{80620A8C-B790-46B2-A64E-0DED8768D446}"/>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232FC08-242C-4118-BD00-C711508660AF}"/>
                </a:ext>
              </a:extLst>
            </p:cNvPr>
            <p:cNvGrpSpPr/>
            <p:nvPr/>
          </p:nvGrpSpPr>
          <p:grpSpPr>
            <a:xfrm>
              <a:off x="291034" y="529394"/>
              <a:ext cx="8561932" cy="463904"/>
              <a:chOff x="45732" y="81885"/>
              <a:chExt cx="8561932" cy="368034"/>
            </a:xfrm>
          </p:grpSpPr>
          <p:sp>
            <p:nvSpPr>
              <p:cNvPr id="42" name="Arrow: Pentagon 41">
                <a:extLst>
                  <a:ext uri="{FF2B5EF4-FFF2-40B4-BE49-F238E27FC236}">
                    <a16:creationId xmlns:a16="http://schemas.microsoft.com/office/drawing/2014/main" id="{89ED368A-F463-4084-BE3D-20E07FB6720C}"/>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Chevron 42">
                <a:extLst>
                  <a:ext uri="{FF2B5EF4-FFF2-40B4-BE49-F238E27FC236}">
                    <a16:creationId xmlns:a16="http://schemas.microsoft.com/office/drawing/2014/main" id="{0C501819-4034-4B36-AC68-B0FC3E35D8A8}"/>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hevron 43">
                <a:extLst>
                  <a:ext uri="{FF2B5EF4-FFF2-40B4-BE49-F238E27FC236}">
                    <a16:creationId xmlns:a16="http://schemas.microsoft.com/office/drawing/2014/main" id="{1B8441CA-6173-4369-B3FB-4C9CE830880B}"/>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Chevron 44">
                <a:extLst>
                  <a:ext uri="{FF2B5EF4-FFF2-40B4-BE49-F238E27FC236}">
                    <a16:creationId xmlns:a16="http://schemas.microsoft.com/office/drawing/2014/main" id="{EEC2FC32-CDAF-4B48-A0DD-C6CC7F3C9790}"/>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2DAFA383-535A-4F5E-81FA-82DCADC76216}"/>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47" name="TextBox 46">
                <a:extLst>
                  <a:ext uri="{FF2B5EF4-FFF2-40B4-BE49-F238E27FC236}">
                    <a16:creationId xmlns:a16="http://schemas.microsoft.com/office/drawing/2014/main" id="{83241226-E881-4AD7-BE4B-4532A98DB200}"/>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48" name="TextBox 47">
                <a:extLst>
                  <a:ext uri="{FF2B5EF4-FFF2-40B4-BE49-F238E27FC236}">
                    <a16:creationId xmlns:a16="http://schemas.microsoft.com/office/drawing/2014/main" id="{13B98CDB-BCBC-41A9-B1FF-11622DB528F7}"/>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49" name="TextBox 48">
                <a:extLst>
                  <a:ext uri="{FF2B5EF4-FFF2-40B4-BE49-F238E27FC236}">
                    <a16:creationId xmlns:a16="http://schemas.microsoft.com/office/drawing/2014/main" id="{864CCE6A-1731-4292-9EC8-C4A89271C0F8}"/>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2B1549F3-B7A2-49BC-A43B-C49B5DC8A50D}"/>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332755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22</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2" name="TextBox 11">
            <a:extLst>
              <a:ext uri="{FF2B5EF4-FFF2-40B4-BE49-F238E27FC236}">
                <a16:creationId xmlns:a16="http://schemas.microsoft.com/office/drawing/2014/main" id="{287E22BB-232B-440C-985C-CD81FF53BF9F}"/>
              </a:ext>
            </a:extLst>
          </p:cNvPr>
          <p:cNvSpPr txBox="1"/>
          <p:nvPr/>
        </p:nvSpPr>
        <p:spPr>
          <a:xfrm>
            <a:off x="226796" y="1013612"/>
            <a:ext cx="4572000" cy="320024"/>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3:</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Data Warehouse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E4BCABAF-E87D-4A85-ABEA-D1B69B79DE39}"/>
              </a:ext>
            </a:extLst>
          </p:cNvPr>
          <p:cNvPicPr/>
          <p:nvPr/>
        </p:nvPicPr>
        <p:blipFill>
          <a:blip r:embed="rId3"/>
          <a:stretch>
            <a:fillRect/>
          </a:stretch>
        </p:blipFill>
        <p:spPr>
          <a:xfrm>
            <a:off x="2115402" y="1389820"/>
            <a:ext cx="4684183" cy="3570692"/>
          </a:xfrm>
          <a:prstGeom prst="rect">
            <a:avLst/>
          </a:prstGeom>
          <a:noFill/>
          <a:ln>
            <a:noFill/>
          </a:ln>
        </p:spPr>
      </p:pic>
      <p:sp>
        <p:nvSpPr>
          <p:cNvPr id="63" name="TextBox 62">
            <a:extLst>
              <a:ext uri="{FF2B5EF4-FFF2-40B4-BE49-F238E27FC236}">
                <a16:creationId xmlns:a16="http://schemas.microsoft.com/office/drawing/2014/main" id="{7BC152D2-7EB2-4070-8B17-3E8F9E57CFCA}"/>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64" name="Group 63">
            <a:extLst>
              <a:ext uri="{FF2B5EF4-FFF2-40B4-BE49-F238E27FC236}">
                <a16:creationId xmlns:a16="http://schemas.microsoft.com/office/drawing/2014/main" id="{3DCB39E8-DAB5-4EAD-962A-FC1BBC57277B}"/>
              </a:ext>
            </a:extLst>
          </p:cNvPr>
          <p:cNvGrpSpPr/>
          <p:nvPr/>
        </p:nvGrpSpPr>
        <p:grpSpPr>
          <a:xfrm>
            <a:off x="291034" y="142137"/>
            <a:ext cx="8561932" cy="851161"/>
            <a:chOff x="291034" y="142137"/>
            <a:chExt cx="8561932" cy="851161"/>
          </a:xfrm>
        </p:grpSpPr>
        <p:sp>
          <p:nvSpPr>
            <p:cNvPr id="65" name="Rectangle 64">
              <a:extLst>
                <a:ext uri="{FF2B5EF4-FFF2-40B4-BE49-F238E27FC236}">
                  <a16:creationId xmlns:a16="http://schemas.microsoft.com/office/drawing/2014/main" id="{FE291A91-73F5-4EBF-A7FB-2D02C6DC13CE}"/>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33C1E62C-98A4-41D2-90E3-D0720351E1D7}"/>
                </a:ext>
              </a:extLst>
            </p:cNvPr>
            <p:cNvGrpSpPr/>
            <p:nvPr/>
          </p:nvGrpSpPr>
          <p:grpSpPr>
            <a:xfrm>
              <a:off x="291034" y="529394"/>
              <a:ext cx="8561932" cy="463904"/>
              <a:chOff x="45732" y="81885"/>
              <a:chExt cx="8561932" cy="368034"/>
            </a:xfrm>
          </p:grpSpPr>
          <p:sp>
            <p:nvSpPr>
              <p:cNvPr id="68" name="Arrow: Pentagon 67">
                <a:extLst>
                  <a:ext uri="{FF2B5EF4-FFF2-40B4-BE49-F238E27FC236}">
                    <a16:creationId xmlns:a16="http://schemas.microsoft.com/office/drawing/2014/main" id="{E9F0C52D-AE07-430C-A680-1DEDEA41612C}"/>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Chevron 68">
                <a:extLst>
                  <a:ext uri="{FF2B5EF4-FFF2-40B4-BE49-F238E27FC236}">
                    <a16:creationId xmlns:a16="http://schemas.microsoft.com/office/drawing/2014/main" id="{7F91F926-EFFC-42F0-AFE3-EE1945FCD526}"/>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Arrow: Chevron 69">
                <a:extLst>
                  <a:ext uri="{FF2B5EF4-FFF2-40B4-BE49-F238E27FC236}">
                    <a16:creationId xmlns:a16="http://schemas.microsoft.com/office/drawing/2014/main" id="{32EB134E-04BD-4B86-9327-AFBC8E1F04C4}"/>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hevron 70">
                <a:extLst>
                  <a:ext uri="{FF2B5EF4-FFF2-40B4-BE49-F238E27FC236}">
                    <a16:creationId xmlns:a16="http://schemas.microsoft.com/office/drawing/2014/main" id="{11BBF77E-A6F9-4B12-BA8B-549E7D66A3B2}"/>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3BFA6693-89D3-4B62-A598-0338AA340D05}"/>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73" name="TextBox 72">
                <a:extLst>
                  <a:ext uri="{FF2B5EF4-FFF2-40B4-BE49-F238E27FC236}">
                    <a16:creationId xmlns:a16="http://schemas.microsoft.com/office/drawing/2014/main" id="{E9C3823E-69F3-4C9D-92FD-89CA083D9614}"/>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74" name="TextBox 73">
                <a:extLst>
                  <a:ext uri="{FF2B5EF4-FFF2-40B4-BE49-F238E27FC236}">
                    <a16:creationId xmlns:a16="http://schemas.microsoft.com/office/drawing/2014/main" id="{E5270A9A-0962-4762-A11B-F2FBB0C714B0}"/>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75" name="TextBox 74">
                <a:extLst>
                  <a:ext uri="{FF2B5EF4-FFF2-40B4-BE49-F238E27FC236}">
                    <a16:creationId xmlns:a16="http://schemas.microsoft.com/office/drawing/2014/main" id="{2759B2FF-13F6-458C-9323-A4A56D60C919}"/>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67" name="TextBox 66">
              <a:extLst>
                <a:ext uri="{FF2B5EF4-FFF2-40B4-BE49-F238E27FC236}">
                  <a16:creationId xmlns:a16="http://schemas.microsoft.com/office/drawing/2014/main" id="{95E31160-53EA-4B21-A874-B0874CF01EEB}"/>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317645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23</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0" name="TextBox 9">
            <a:extLst>
              <a:ext uri="{FF2B5EF4-FFF2-40B4-BE49-F238E27FC236}">
                <a16:creationId xmlns:a16="http://schemas.microsoft.com/office/drawing/2014/main" id="{C28BAB7F-F93F-41AD-BFBB-7363CF99BC1B}"/>
              </a:ext>
            </a:extLst>
          </p:cNvPr>
          <p:cNvSpPr txBox="1"/>
          <p:nvPr/>
        </p:nvSpPr>
        <p:spPr>
          <a:xfrm>
            <a:off x="254127" y="1060566"/>
            <a:ext cx="4572000" cy="307777"/>
          </a:xfrm>
          <a:prstGeom prst="rect">
            <a:avLst/>
          </a:prstGeom>
          <a:noFill/>
        </p:spPr>
        <p:txBody>
          <a:bodyPr wrap="square">
            <a:spAutoFit/>
          </a:bodyPr>
          <a:lstStyle/>
          <a:p>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4:</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Click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Fact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Next</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1AAF34B-66E9-49A2-8F03-14ABB83221C8}"/>
              </a:ext>
            </a:extLst>
          </p:cNvPr>
          <p:cNvPicPr/>
          <p:nvPr/>
        </p:nvPicPr>
        <p:blipFill>
          <a:blip r:embed="rId3"/>
          <a:stretch>
            <a:fillRect/>
          </a:stretch>
        </p:blipFill>
        <p:spPr>
          <a:xfrm>
            <a:off x="1945371" y="1369085"/>
            <a:ext cx="4774653" cy="3653098"/>
          </a:xfrm>
          <a:prstGeom prst="rect">
            <a:avLst/>
          </a:prstGeom>
          <a:noFill/>
          <a:ln>
            <a:noFill/>
          </a:ln>
        </p:spPr>
      </p:pic>
      <p:sp>
        <p:nvSpPr>
          <p:cNvPr id="37" name="TextBox 36">
            <a:extLst>
              <a:ext uri="{FF2B5EF4-FFF2-40B4-BE49-F238E27FC236}">
                <a16:creationId xmlns:a16="http://schemas.microsoft.com/office/drawing/2014/main" id="{00E370C8-582A-4D2A-824F-2919BD1C2F39}"/>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38" name="Group 37">
            <a:extLst>
              <a:ext uri="{FF2B5EF4-FFF2-40B4-BE49-F238E27FC236}">
                <a16:creationId xmlns:a16="http://schemas.microsoft.com/office/drawing/2014/main" id="{0463D357-2C96-4EC0-88FF-9625472A8EA0}"/>
              </a:ext>
            </a:extLst>
          </p:cNvPr>
          <p:cNvGrpSpPr/>
          <p:nvPr/>
        </p:nvGrpSpPr>
        <p:grpSpPr>
          <a:xfrm>
            <a:off x="291034" y="142137"/>
            <a:ext cx="8561932" cy="851161"/>
            <a:chOff x="291034" y="142137"/>
            <a:chExt cx="8561932" cy="851161"/>
          </a:xfrm>
        </p:grpSpPr>
        <p:sp>
          <p:nvSpPr>
            <p:cNvPr id="39" name="Rectangle 38">
              <a:extLst>
                <a:ext uri="{FF2B5EF4-FFF2-40B4-BE49-F238E27FC236}">
                  <a16:creationId xmlns:a16="http://schemas.microsoft.com/office/drawing/2014/main" id="{574C9DEE-9A65-4C50-8902-3C96899000AB}"/>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EBE09D0-0781-470E-9A3F-91DC0AFAAA6C}"/>
                </a:ext>
              </a:extLst>
            </p:cNvPr>
            <p:cNvGrpSpPr/>
            <p:nvPr/>
          </p:nvGrpSpPr>
          <p:grpSpPr>
            <a:xfrm>
              <a:off x="291034" y="529394"/>
              <a:ext cx="8561932" cy="463904"/>
              <a:chOff x="45732" y="81885"/>
              <a:chExt cx="8561932" cy="368034"/>
            </a:xfrm>
          </p:grpSpPr>
          <p:sp>
            <p:nvSpPr>
              <p:cNvPr id="42" name="Arrow: Pentagon 41">
                <a:extLst>
                  <a:ext uri="{FF2B5EF4-FFF2-40B4-BE49-F238E27FC236}">
                    <a16:creationId xmlns:a16="http://schemas.microsoft.com/office/drawing/2014/main" id="{DC5936DC-8B90-4CBB-AF09-94F48D6D9454}"/>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Chevron 42">
                <a:extLst>
                  <a:ext uri="{FF2B5EF4-FFF2-40B4-BE49-F238E27FC236}">
                    <a16:creationId xmlns:a16="http://schemas.microsoft.com/office/drawing/2014/main" id="{E66EF53A-6088-46E9-A13B-FD0F5B3F5739}"/>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hevron 43">
                <a:extLst>
                  <a:ext uri="{FF2B5EF4-FFF2-40B4-BE49-F238E27FC236}">
                    <a16:creationId xmlns:a16="http://schemas.microsoft.com/office/drawing/2014/main" id="{EE77DB80-BC19-45A7-85F0-2B5791CF7939}"/>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Chevron 44">
                <a:extLst>
                  <a:ext uri="{FF2B5EF4-FFF2-40B4-BE49-F238E27FC236}">
                    <a16:creationId xmlns:a16="http://schemas.microsoft.com/office/drawing/2014/main" id="{DDCDCACB-4D81-4B15-AE64-65F5533AFA43}"/>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E3C4EF5F-CB96-4E02-9893-B3E26817928F}"/>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47" name="TextBox 46">
                <a:extLst>
                  <a:ext uri="{FF2B5EF4-FFF2-40B4-BE49-F238E27FC236}">
                    <a16:creationId xmlns:a16="http://schemas.microsoft.com/office/drawing/2014/main" id="{80C26633-2091-4FB6-BB8B-6DB0AEF29890}"/>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48" name="TextBox 47">
                <a:extLst>
                  <a:ext uri="{FF2B5EF4-FFF2-40B4-BE49-F238E27FC236}">
                    <a16:creationId xmlns:a16="http://schemas.microsoft.com/office/drawing/2014/main" id="{23905052-AC66-4CC2-8653-FAB95FC2FCD6}"/>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49" name="TextBox 48">
                <a:extLst>
                  <a:ext uri="{FF2B5EF4-FFF2-40B4-BE49-F238E27FC236}">
                    <a16:creationId xmlns:a16="http://schemas.microsoft.com/office/drawing/2014/main" id="{A27A8256-B589-48B7-8053-95879A1226B1}"/>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0761318F-8135-4A81-86DF-6669BCA305AF}"/>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647987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24</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4B2D8EA3-D2DD-44AF-A863-7B6F94E4C4A7}"/>
              </a:ext>
            </a:extLst>
          </p:cNvPr>
          <p:cNvSpPr txBox="1"/>
          <p:nvPr/>
        </p:nvSpPr>
        <p:spPr>
          <a:xfrm>
            <a:off x="420264" y="2545232"/>
            <a:ext cx="3477366" cy="819904"/>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5:</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Key Column, Input Column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Predict Column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bài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toán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phân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lo</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ạ</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40B98D67-7EB8-41DA-9A08-8464D9CD651D}"/>
              </a:ext>
            </a:extLst>
          </p:cNvPr>
          <p:cNvPicPr/>
          <p:nvPr/>
        </p:nvPicPr>
        <p:blipFill>
          <a:blip r:embed="rId3"/>
          <a:stretch>
            <a:fillRect/>
          </a:stretch>
        </p:blipFill>
        <p:spPr>
          <a:xfrm>
            <a:off x="4162567" y="1051606"/>
            <a:ext cx="3087849" cy="3886861"/>
          </a:xfrm>
          <a:prstGeom prst="rect">
            <a:avLst/>
          </a:prstGeom>
          <a:noFill/>
          <a:ln>
            <a:noFill/>
          </a:ln>
        </p:spPr>
      </p:pic>
      <p:sp>
        <p:nvSpPr>
          <p:cNvPr id="36" name="TextBox 35">
            <a:extLst>
              <a:ext uri="{FF2B5EF4-FFF2-40B4-BE49-F238E27FC236}">
                <a16:creationId xmlns:a16="http://schemas.microsoft.com/office/drawing/2014/main" id="{66710E3D-D07D-4D50-A108-D63065718E23}"/>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6200EA22-5E7E-4041-B370-E800C1DBC349}"/>
              </a:ext>
            </a:extLst>
          </p:cNvPr>
          <p:cNvGrpSpPr/>
          <p:nvPr/>
        </p:nvGrpSpPr>
        <p:grpSpPr>
          <a:xfrm>
            <a:off x="291034" y="142137"/>
            <a:ext cx="8561932" cy="851161"/>
            <a:chOff x="291034" y="142137"/>
            <a:chExt cx="8561932" cy="851161"/>
          </a:xfrm>
        </p:grpSpPr>
        <p:sp>
          <p:nvSpPr>
            <p:cNvPr id="38" name="Rectangle 37">
              <a:extLst>
                <a:ext uri="{FF2B5EF4-FFF2-40B4-BE49-F238E27FC236}">
                  <a16:creationId xmlns:a16="http://schemas.microsoft.com/office/drawing/2014/main" id="{1D5D8758-7F47-474C-9546-35E661CA3051}"/>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3FD6895-123F-4CD1-8093-6AF0ACE435EC}"/>
                </a:ext>
              </a:extLst>
            </p:cNvPr>
            <p:cNvGrpSpPr/>
            <p:nvPr/>
          </p:nvGrpSpPr>
          <p:grpSpPr>
            <a:xfrm>
              <a:off x="291034" y="529394"/>
              <a:ext cx="8561932" cy="463904"/>
              <a:chOff x="45732" y="81885"/>
              <a:chExt cx="8561932" cy="368034"/>
            </a:xfrm>
          </p:grpSpPr>
          <p:sp>
            <p:nvSpPr>
              <p:cNvPr id="41" name="Arrow: Pentagon 40">
                <a:extLst>
                  <a:ext uri="{FF2B5EF4-FFF2-40B4-BE49-F238E27FC236}">
                    <a16:creationId xmlns:a16="http://schemas.microsoft.com/office/drawing/2014/main" id="{B5CB2D79-BE58-442B-9E16-2678874BBA80}"/>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Chevron 41">
                <a:extLst>
                  <a:ext uri="{FF2B5EF4-FFF2-40B4-BE49-F238E27FC236}">
                    <a16:creationId xmlns:a16="http://schemas.microsoft.com/office/drawing/2014/main" id="{24EEDE51-F48C-48A3-A79B-0DE9EAF61191}"/>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Arrow: Chevron 42">
                <a:extLst>
                  <a:ext uri="{FF2B5EF4-FFF2-40B4-BE49-F238E27FC236}">
                    <a16:creationId xmlns:a16="http://schemas.microsoft.com/office/drawing/2014/main" id="{5876674E-D5E7-4C4B-96AB-47A90A6D9C22}"/>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Arrow: Chevron 43">
                <a:extLst>
                  <a:ext uri="{FF2B5EF4-FFF2-40B4-BE49-F238E27FC236}">
                    <a16:creationId xmlns:a16="http://schemas.microsoft.com/office/drawing/2014/main" id="{A3C5630A-31A8-4020-AE5C-1D4B2522BF74}"/>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4819E9E1-AAAE-4428-985C-1DA023273C9E}"/>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46" name="TextBox 45">
                <a:extLst>
                  <a:ext uri="{FF2B5EF4-FFF2-40B4-BE49-F238E27FC236}">
                    <a16:creationId xmlns:a16="http://schemas.microsoft.com/office/drawing/2014/main" id="{18EB5F30-0D75-4E66-A373-5A5E296B2F73}"/>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47" name="TextBox 46">
                <a:extLst>
                  <a:ext uri="{FF2B5EF4-FFF2-40B4-BE49-F238E27FC236}">
                    <a16:creationId xmlns:a16="http://schemas.microsoft.com/office/drawing/2014/main" id="{4F0A6AAD-780D-4635-9972-1CF8796617B6}"/>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48" name="TextBox 47">
                <a:extLst>
                  <a:ext uri="{FF2B5EF4-FFF2-40B4-BE49-F238E27FC236}">
                    <a16:creationId xmlns:a16="http://schemas.microsoft.com/office/drawing/2014/main" id="{35A0EABD-45F4-4415-9D34-413367F743A9}"/>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40" name="TextBox 39">
              <a:extLst>
                <a:ext uri="{FF2B5EF4-FFF2-40B4-BE49-F238E27FC236}">
                  <a16:creationId xmlns:a16="http://schemas.microsoft.com/office/drawing/2014/main" id="{1B5C0BC8-6FB3-4BF2-9012-F817049FF0E6}"/>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493841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25</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23F594BA-8C5C-4F8C-A127-F585BD9BA37B}"/>
              </a:ext>
            </a:extLst>
          </p:cNvPr>
          <p:cNvSpPr txBox="1"/>
          <p:nvPr/>
        </p:nvSpPr>
        <p:spPr>
          <a:xfrm>
            <a:off x="235920" y="1045746"/>
            <a:ext cx="7450584"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6</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Click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Detect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để</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Visual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ự</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chuy</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đổ</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ệ</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column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phù</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ợ</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41AC4A1F-BED9-468B-AD3C-A6413704D97B}"/>
              </a:ext>
            </a:extLst>
          </p:cNvPr>
          <p:cNvPicPr/>
          <p:nvPr/>
        </p:nvPicPr>
        <p:blipFill>
          <a:blip r:embed="rId3"/>
          <a:stretch>
            <a:fillRect/>
          </a:stretch>
        </p:blipFill>
        <p:spPr>
          <a:xfrm>
            <a:off x="2521451" y="1369938"/>
            <a:ext cx="3749130" cy="3685930"/>
          </a:xfrm>
          <a:prstGeom prst="rect">
            <a:avLst/>
          </a:prstGeom>
          <a:noFill/>
          <a:ln>
            <a:noFill/>
          </a:ln>
        </p:spPr>
      </p:pic>
      <p:sp>
        <p:nvSpPr>
          <p:cNvPr id="49" name="TextBox 48">
            <a:extLst>
              <a:ext uri="{FF2B5EF4-FFF2-40B4-BE49-F238E27FC236}">
                <a16:creationId xmlns:a16="http://schemas.microsoft.com/office/drawing/2014/main" id="{70A7CB82-22FB-4157-92B8-4624C3982DE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50" name="Group 49">
            <a:extLst>
              <a:ext uri="{FF2B5EF4-FFF2-40B4-BE49-F238E27FC236}">
                <a16:creationId xmlns:a16="http://schemas.microsoft.com/office/drawing/2014/main" id="{5734A7E5-BC74-4CDE-9381-76BF6DDD5E7D}"/>
              </a:ext>
            </a:extLst>
          </p:cNvPr>
          <p:cNvGrpSpPr/>
          <p:nvPr/>
        </p:nvGrpSpPr>
        <p:grpSpPr>
          <a:xfrm>
            <a:off x="291034" y="142137"/>
            <a:ext cx="8561932" cy="851161"/>
            <a:chOff x="291034" y="142137"/>
            <a:chExt cx="8561932" cy="851161"/>
          </a:xfrm>
        </p:grpSpPr>
        <p:sp>
          <p:nvSpPr>
            <p:cNvPr id="51" name="Rectangle 50">
              <a:extLst>
                <a:ext uri="{FF2B5EF4-FFF2-40B4-BE49-F238E27FC236}">
                  <a16:creationId xmlns:a16="http://schemas.microsoft.com/office/drawing/2014/main" id="{89C33FAF-4022-4D94-A81D-7B7FE056B616}"/>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AB359811-2B8B-4B4E-92E1-CD8E0E79499D}"/>
                </a:ext>
              </a:extLst>
            </p:cNvPr>
            <p:cNvGrpSpPr/>
            <p:nvPr/>
          </p:nvGrpSpPr>
          <p:grpSpPr>
            <a:xfrm>
              <a:off x="291034" y="529394"/>
              <a:ext cx="8561932" cy="463904"/>
              <a:chOff x="45732" y="81885"/>
              <a:chExt cx="8561932" cy="368034"/>
            </a:xfrm>
          </p:grpSpPr>
          <p:sp>
            <p:nvSpPr>
              <p:cNvPr id="54" name="Arrow: Pentagon 53">
                <a:extLst>
                  <a:ext uri="{FF2B5EF4-FFF2-40B4-BE49-F238E27FC236}">
                    <a16:creationId xmlns:a16="http://schemas.microsoft.com/office/drawing/2014/main" id="{421B1EDD-CE54-4902-AB8B-7A9C43D4F58F}"/>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Chevron 54">
                <a:extLst>
                  <a:ext uri="{FF2B5EF4-FFF2-40B4-BE49-F238E27FC236}">
                    <a16:creationId xmlns:a16="http://schemas.microsoft.com/office/drawing/2014/main" id="{3E574284-0635-4E67-9CF1-F2C26F5D7FF1}"/>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Arrow: Chevron 55">
                <a:extLst>
                  <a:ext uri="{FF2B5EF4-FFF2-40B4-BE49-F238E27FC236}">
                    <a16:creationId xmlns:a16="http://schemas.microsoft.com/office/drawing/2014/main" id="{339466AE-50A8-4CB8-87CC-163E070C8904}"/>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Chevron 56">
                <a:extLst>
                  <a:ext uri="{FF2B5EF4-FFF2-40B4-BE49-F238E27FC236}">
                    <a16:creationId xmlns:a16="http://schemas.microsoft.com/office/drawing/2014/main" id="{50BAA8E2-1B38-4EFB-B59E-39BFC0906B9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7641FDE9-FC18-477B-8F51-4030B0382E8C}"/>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59" name="TextBox 58">
                <a:extLst>
                  <a:ext uri="{FF2B5EF4-FFF2-40B4-BE49-F238E27FC236}">
                    <a16:creationId xmlns:a16="http://schemas.microsoft.com/office/drawing/2014/main" id="{89E0C174-E5FF-409C-8D2C-D79095E7D9B5}"/>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60" name="TextBox 59">
                <a:extLst>
                  <a:ext uri="{FF2B5EF4-FFF2-40B4-BE49-F238E27FC236}">
                    <a16:creationId xmlns:a16="http://schemas.microsoft.com/office/drawing/2014/main" id="{A0C667F1-BD3A-4F0D-9810-17BC32736AEA}"/>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61" name="TextBox 60">
                <a:extLst>
                  <a:ext uri="{FF2B5EF4-FFF2-40B4-BE49-F238E27FC236}">
                    <a16:creationId xmlns:a16="http://schemas.microsoft.com/office/drawing/2014/main" id="{9BFE61A2-C9BF-42A7-97D0-4F96E03734B8}"/>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53" name="TextBox 52">
              <a:extLst>
                <a:ext uri="{FF2B5EF4-FFF2-40B4-BE49-F238E27FC236}">
                  <a16:creationId xmlns:a16="http://schemas.microsoft.com/office/drawing/2014/main" id="{B2085923-824D-4797-9E63-F28528A73254}"/>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460149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26</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D0CB559E-6E75-432F-9325-0564526546A5}"/>
              </a:ext>
            </a:extLst>
          </p:cNvPr>
          <p:cNvSpPr txBox="1"/>
          <p:nvPr/>
        </p:nvSpPr>
        <p:spPr>
          <a:xfrm>
            <a:off x="252511" y="1070611"/>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7:</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ề</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ỉ</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ầ</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ệ</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test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06994604-9A2B-4114-8E93-DC32556AEB36}"/>
              </a:ext>
            </a:extLst>
          </p:cNvPr>
          <p:cNvPicPr/>
          <p:nvPr/>
        </p:nvPicPr>
        <p:blipFill>
          <a:blip r:embed="rId3"/>
          <a:stretch>
            <a:fillRect/>
          </a:stretch>
        </p:blipFill>
        <p:spPr>
          <a:xfrm>
            <a:off x="2538511" y="1369938"/>
            <a:ext cx="3715010" cy="3621520"/>
          </a:xfrm>
          <a:prstGeom prst="rect">
            <a:avLst/>
          </a:prstGeom>
          <a:noFill/>
          <a:ln>
            <a:noFill/>
          </a:ln>
        </p:spPr>
      </p:pic>
      <p:sp>
        <p:nvSpPr>
          <p:cNvPr id="36" name="TextBox 35">
            <a:extLst>
              <a:ext uri="{FF2B5EF4-FFF2-40B4-BE49-F238E27FC236}">
                <a16:creationId xmlns:a16="http://schemas.microsoft.com/office/drawing/2014/main" id="{8F5D6985-337E-4FE3-AC19-A7E814E395E2}"/>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3DC34820-351B-45EE-B878-BE3D9529D19E}"/>
              </a:ext>
            </a:extLst>
          </p:cNvPr>
          <p:cNvGrpSpPr/>
          <p:nvPr/>
        </p:nvGrpSpPr>
        <p:grpSpPr>
          <a:xfrm>
            <a:off x="291034" y="142137"/>
            <a:ext cx="8561932" cy="851161"/>
            <a:chOff x="291034" y="142137"/>
            <a:chExt cx="8561932" cy="851161"/>
          </a:xfrm>
        </p:grpSpPr>
        <p:sp>
          <p:nvSpPr>
            <p:cNvPr id="38" name="Rectangle 37">
              <a:extLst>
                <a:ext uri="{FF2B5EF4-FFF2-40B4-BE49-F238E27FC236}">
                  <a16:creationId xmlns:a16="http://schemas.microsoft.com/office/drawing/2014/main" id="{767EF208-F46C-4A09-B41F-C24901C5F8A6}"/>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F3972C47-2823-4511-B5CF-B99BAFA032B8}"/>
                </a:ext>
              </a:extLst>
            </p:cNvPr>
            <p:cNvGrpSpPr/>
            <p:nvPr/>
          </p:nvGrpSpPr>
          <p:grpSpPr>
            <a:xfrm>
              <a:off x="291034" y="529394"/>
              <a:ext cx="8561932" cy="463904"/>
              <a:chOff x="45732" y="81885"/>
              <a:chExt cx="8561932" cy="368034"/>
            </a:xfrm>
          </p:grpSpPr>
          <p:sp>
            <p:nvSpPr>
              <p:cNvPr id="41" name="Arrow: Pentagon 40">
                <a:extLst>
                  <a:ext uri="{FF2B5EF4-FFF2-40B4-BE49-F238E27FC236}">
                    <a16:creationId xmlns:a16="http://schemas.microsoft.com/office/drawing/2014/main" id="{2EDFF9BF-24B4-43B2-B20B-4D38080FDA33}"/>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Chevron 41">
                <a:extLst>
                  <a:ext uri="{FF2B5EF4-FFF2-40B4-BE49-F238E27FC236}">
                    <a16:creationId xmlns:a16="http://schemas.microsoft.com/office/drawing/2014/main" id="{3E70A6A5-83BC-436D-82E1-7C51F43B0EBF}"/>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Arrow: Chevron 42">
                <a:extLst>
                  <a:ext uri="{FF2B5EF4-FFF2-40B4-BE49-F238E27FC236}">
                    <a16:creationId xmlns:a16="http://schemas.microsoft.com/office/drawing/2014/main" id="{8FA176B5-6DB1-4808-9BEA-BADA3F217501}"/>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Arrow: Chevron 43">
                <a:extLst>
                  <a:ext uri="{FF2B5EF4-FFF2-40B4-BE49-F238E27FC236}">
                    <a16:creationId xmlns:a16="http://schemas.microsoft.com/office/drawing/2014/main" id="{0B53E2B9-7159-4CA6-B20B-4673BA1B1670}"/>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F98439D5-6CEB-442A-B2B1-CA26BFAB8FBF}"/>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46" name="TextBox 45">
                <a:extLst>
                  <a:ext uri="{FF2B5EF4-FFF2-40B4-BE49-F238E27FC236}">
                    <a16:creationId xmlns:a16="http://schemas.microsoft.com/office/drawing/2014/main" id="{06A3A90C-E430-4C6F-9773-77FF78E481A4}"/>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47" name="TextBox 46">
                <a:extLst>
                  <a:ext uri="{FF2B5EF4-FFF2-40B4-BE49-F238E27FC236}">
                    <a16:creationId xmlns:a16="http://schemas.microsoft.com/office/drawing/2014/main" id="{30BBF952-FD62-4668-A591-BDDCED847DF1}"/>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48" name="TextBox 47">
                <a:extLst>
                  <a:ext uri="{FF2B5EF4-FFF2-40B4-BE49-F238E27FC236}">
                    <a16:creationId xmlns:a16="http://schemas.microsoft.com/office/drawing/2014/main" id="{048BF6E5-BD24-4706-BB46-32A774BAD74F}"/>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40" name="TextBox 39">
              <a:extLst>
                <a:ext uri="{FF2B5EF4-FFF2-40B4-BE49-F238E27FC236}">
                  <a16:creationId xmlns:a16="http://schemas.microsoft.com/office/drawing/2014/main" id="{5F6DFA7E-1B66-4140-AC72-8DD585D25FEC}"/>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177734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27</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D838B538-B59B-4EBA-B874-1B00FD4919B5}"/>
              </a:ext>
            </a:extLst>
          </p:cNvPr>
          <p:cNvSpPr txBox="1"/>
          <p:nvPr/>
        </p:nvSpPr>
        <p:spPr>
          <a:xfrm>
            <a:off x="413795" y="971900"/>
            <a:ext cx="5970896"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8</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Đổ</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tên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Structure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Model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Finish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294640D4-9E4C-43F7-BCEF-652AC18F3602}"/>
              </a:ext>
            </a:extLst>
          </p:cNvPr>
          <p:cNvPicPr/>
          <p:nvPr/>
        </p:nvPicPr>
        <p:blipFill>
          <a:blip r:embed="rId3"/>
          <a:stretch>
            <a:fillRect/>
          </a:stretch>
        </p:blipFill>
        <p:spPr>
          <a:xfrm>
            <a:off x="2343786" y="1322355"/>
            <a:ext cx="4104460" cy="3620273"/>
          </a:xfrm>
          <a:prstGeom prst="rect">
            <a:avLst/>
          </a:prstGeom>
          <a:noFill/>
          <a:ln>
            <a:noFill/>
          </a:ln>
        </p:spPr>
      </p:pic>
      <p:sp>
        <p:nvSpPr>
          <p:cNvPr id="36" name="TextBox 35">
            <a:extLst>
              <a:ext uri="{FF2B5EF4-FFF2-40B4-BE49-F238E27FC236}">
                <a16:creationId xmlns:a16="http://schemas.microsoft.com/office/drawing/2014/main" id="{FBFC630E-A58A-45FA-9122-678C31C4F58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7FA244D6-883D-44A5-AA5A-EDBD33E37060}"/>
              </a:ext>
            </a:extLst>
          </p:cNvPr>
          <p:cNvGrpSpPr/>
          <p:nvPr/>
        </p:nvGrpSpPr>
        <p:grpSpPr>
          <a:xfrm>
            <a:off x="291034" y="142137"/>
            <a:ext cx="8561932" cy="851161"/>
            <a:chOff x="291034" y="142137"/>
            <a:chExt cx="8561932" cy="851161"/>
          </a:xfrm>
        </p:grpSpPr>
        <p:sp>
          <p:nvSpPr>
            <p:cNvPr id="38" name="Rectangle 37">
              <a:extLst>
                <a:ext uri="{FF2B5EF4-FFF2-40B4-BE49-F238E27FC236}">
                  <a16:creationId xmlns:a16="http://schemas.microsoft.com/office/drawing/2014/main" id="{F841A44C-F089-4EEE-990B-E28EA32E96BA}"/>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1C2F70C2-B54E-47BF-BDF0-84C738501C08}"/>
                </a:ext>
              </a:extLst>
            </p:cNvPr>
            <p:cNvGrpSpPr/>
            <p:nvPr/>
          </p:nvGrpSpPr>
          <p:grpSpPr>
            <a:xfrm>
              <a:off x="291034" y="529394"/>
              <a:ext cx="8561932" cy="463904"/>
              <a:chOff x="45732" y="81885"/>
              <a:chExt cx="8561932" cy="368034"/>
            </a:xfrm>
          </p:grpSpPr>
          <p:sp>
            <p:nvSpPr>
              <p:cNvPr id="41" name="Arrow: Pentagon 40">
                <a:extLst>
                  <a:ext uri="{FF2B5EF4-FFF2-40B4-BE49-F238E27FC236}">
                    <a16:creationId xmlns:a16="http://schemas.microsoft.com/office/drawing/2014/main" id="{08E22837-8D19-4E71-AE59-763F92381AF7}"/>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Chevron 41">
                <a:extLst>
                  <a:ext uri="{FF2B5EF4-FFF2-40B4-BE49-F238E27FC236}">
                    <a16:creationId xmlns:a16="http://schemas.microsoft.com/office/drawing/2014/main" id="{79A39D30-DADB-4494-A447-985891649E4D}"/>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Arrow: Chevron 42">
                <a:extLst>
                  <a:ext uri="{FF2B5EF4-FFF2-40B4-BE49-F238E27FC236}">
                    <a16:creationId xmlns:a16="http://schemas.microsoft.com/office/drawing/2014/main" id="{B53840BC-BB47-48D5-A50A-7F0164E948AE}"/>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Arrow: Chevron 43">
                <a:extLst>
                  <a:ext uri="{FF2B5EF4-FFF2-40B4-BE49-F238E27FC236}">
                    <a16:creationId xmlns:a16="http://schemas.microsoft.com/office/drawing/2014/main" id="{2CF29BD6-4AB1-46AF-870E-3221FE1E0377}"/>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E9C483D2-AD40-4C89-AB98-BF7168CE00D0}"/>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46" name="TextBox 45">
                <a:extLst>
                  <a:ext uri="{FF2B5EF4-FFF2-40B4-BE49-F238E27FC236}">
                    <a16:creationId xmlns:a16="http://schemas.microsoft.com/office/drawing/2014/main" id="{FC7E88C8-780D-4F85-8B27-8E61A2D346C4}"/>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47" name="TextBox 46">
                <a:extLst>
                  <a:ext uri="{FF2B5EF4-FFF2-40B4-BE49-F238E27FC236}">
                    <a16:creationId xmlns:a16="http://schemas.microsoft.com/office/drawing/2014/main" id="{B7550D23-C5D6-4529-AADA-2B52CEA3F0C4}"/>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48" name="TextBox 47">
                <a:extLst>
                  <a:ext uri="{FF2B5EF4-FFF2-40B4-BE49-F238E27FC236}">
                    <a16:creationId xmlns:a16="http://schemas.microsoft.com/office/drawing/2014/main" id="{539C0E72-E165-460E-BB0B-E3D716A795A6}"/>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40" name="TextBox 39">
              <a:extLst>
                <a:ext uri="{FF2B5EF4-FFF2-40B4-BE49-F238E27FC236}">
                  <a16:creationId xmlns:a16="http://schemas.microsoft.com/office/drawing/2014/main" id="{93F45204-03F8-46FC-86E4-19526F45F3A2}"/>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3007676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28</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1" name="TextBox 10">
            <a:extLst>
              <a:ext uri="{FF2B5EF4-FFF2-40B4-BE49-F238E27FC236}">
                <a16:creationId xmlns:a16="http://schemas.microsoft.com/office/drawing/2014/main" id="{5FC2DE79-E1E9-4802-ABEA-C1F50D9BC0E5}"/>
              </a:ext>
            </a:extLst>
          </p:cNvPr>
          <p:cNvSpPr txBox="1"/>
          <p:nvPr/>
        </p:nvSpPr>
        <p:spPr>
          <a:xfrm>
            <a:off x="2033515" y="4645231"/>
            <a:ext cx="4960961" cy="324384"/>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qu</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sau</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khi</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ạ</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xong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Structure – Decision Trees</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Picture 11" descr="2023-05-17">
            <a:extLst>
              <a:ext uri="{FF2B5EF4-FFF2-40B4-BE49-F238E27FC236}">
                <a16:creationId xmlns:a16="http://schemas.microsoft.com/office/drawing/2014/main" id="{30F83B53-689D-4546-89D8-855E00770FBC}"/>
              </a:ext>
            </a:extLst>
          </p:cNvPr>
          <p:cNvPicPr/>
          <p:nvPr/>
        </p:nvPicPr>
        <p:blipFill>
          <a:blip r:embed="rId3"/>
          <a:stretch>
            <a:fillRect/>
          </a:stretch>
        </p:blipFill>
        <p:spPr>
          <a:xfrm>
            <a:off x="1324222" y="1090295"/>
            <a:ext cx="6188353" cy="3481415"/>
          </a:xfrm>
          <a:prstGeom prst="rect">
            <a:avLst/>
          </a:prstGeom>
        </p:spPr>
      </p:pic>
      <p:pic>
        <p:nvPicPr>
          <p:cNvPr id="13" name="Picture 12">
            <a:extLst>
              <a:ext uri="{FF2B5EF4-FFF2-40B4-BE49-F238E27FC236}">
                <a16:creationId xmlns:a16="http://schemas.microsoft.com/office/drawing/2014/main" id="{D756D738-919E-4D4F-919E-9CA220A256E7}"/>
              </a:ext>
            </a:extLst>
          </p:cNvPr>
          <p:cNvPicPr/>
          <p:nvPr/>
        </p:nvPicPr>
        <p:blipFill>
          <a:blip r:embed="rId4"/>
          <a:stretch>
            <a:fillRect/>
          </a:stretch>
        </p:blipFill>
        <p:spPr>
          <a:xfrm>
            <a:off x="971026" y="1045421"/>
            <a:ext cx="6894744" cy="3481414"/>
          </a:xfrm>
          <a:prstGeom prst="rect">
            <a:avLst/>
          </a:prstGeom>
          <a:noFill/>
          <a:ln>
            <a:noFill/>
          </a:ln>
        </p:spPr>
      </p:pic>
      <p:sp>
        <p:nvSpPr>
          <p:cNvPr id="25" name="TextBox 24">
            <a:extLst>
              <a:ext uri="{FF2B5EF4-FFF2-40B4-BE49-F238E27FC236}">
                <a16:creationId xmlns:a16="http://schemas.microsoft.com/office/drawing/2014/main" id="{F4901F88-E6FB-43B3-82F3-E2D58CCAB34B}"/>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677B4092-2AE0-4A5C-A1BA-2BD95E9AAA22}"/>
              </a:ext>
            </a:extLst>
          </p:cNvPr>
          <p:cNvGrpSpPr/>
          <p:nvPr/>
        </p:nvGrpSpPr>
        <p:grpSpPr>
          <a:xfrm>
            <a:off x="291034" y="142137"/>
            <a:ext cx="8561932" cy="851161"/>
            <a:chOff x="291034" y="142137"/>
            <a:chExt cx="8561932" cy="851161"/>
          </a:xfrm>
        </p:grpSpPr>
        <p:sp>
          <p:nvSpPr>
            <p:cNvPr id="27" name="Rectangle 26">
              <a:extLst>
                <a:ext uri="{FF2B5EF4-FFF2-40B4-BE49-F238E27FC236}">
                  <a16:creationId xmlns:a16="http://schemas.microsoft.com/office/drawing/2014/main" id="{737FCE1D-1E82-46AB-A8B6-745B8C5D871D}"/>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EE7C601-957C-4136-9C87-45F4FCA097BA}"/>
                </a:ext>
              </a:extLst>
            </p:cNvPr>
            <p:cNvGrpSpPr/>
            <p:nvPr/>
          </p:nvGrpSpPr>
          <p:grpSpPr>
            <a:xfrm>
              <a:off x="291034" y="529394"/>
              <a:ext cx="8561932" cy="463904"/>
              <a:chOff x="45732" y="81885"/>
              <a:chExt cx="8561932" cy="368034"/>
            </a:xfrm>
          </p:grpSpPr>
          <p:sp>
            <p:nvSpPr>
              <p:cNvPr id="30" name="Arrow: Pentagon 29">
                <a:extLst>
                  <a:ext uri="{FF2B5EF4-FFF2-40B4-BE49-F238E27FC236}">
                    <a16:creationId xmlns:a16="http://schemas.microsoft.com/office/drawing/2014/main" id="{E79F898D-4F1D-48A9-B20C-F08D8BD6DBCA}"/>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Chevron 30">
                <a:extLst>
                  <a:ext uri="{FF2B5EF4-FFF2-40B4-BE49-F238E27FC236}">
                    <a16:creationId xmlns:a16="http://schemas.microsoft.com/office/drawing/2014/main" id="{A764842D-A3F7-4C86-BE45-2190E0995BDE}"/>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hevron 31">
                <a:extLst>
                  <a:ext uri="{FF2B5EF4-FFF2-40B4-BE49-F238E27FC236}">
                    <a16:creationId xmlns:a16="http://schemas.microsoft.com/office/drawing/2014/main" id="{A90621FB-97A9-455E-A25B-3ECE51A8E325}"/>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E1D1747C-A05F-4303-B872-D87C2DFEC92C}"/>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882D3D1-8B48-4337-993A-1703ED76898B}"/>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5" name="TextBox 34">
                <a:extLst>
                  <a:ext uri="{FF2B5EF4-FFF2-40B4-BE49-F238E27FC236}">
                    <a16:creationId xmlns:a16="http://schemas.microsoft.com/office/drawing/2014/main" id="{80121533-7745-4A64-891D-3FF803DFE2C9}"/>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6" name="TextBox 35">
                <a:extLst>
                  <a:ext uri="{FF2B5EF4-FFF2-40B4-BE49-F238E27FC236}">
                    <a16:creationId xmlns:a16="http://schemas.microsoft.com/office/drawing/2014/main" id="{F7EB699E-4000-489B-B504-B0087958847B}"/>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7" name="TextBox 36">
                <a:extLst>
                  <a:ext uri="{FF2B5EF4-FFF2-40B4-BE49-F238E27FC236}">
                    <a16:creationId xmlns:a16="http://schemas.microsoft.com/office/drawing/2014/main" id="{48058749-C40D-42DD-9089-6C1A53B9D23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9" name="TextBox 28">
              <a:extLst>
                <a:ext uri="{FF2B5EF4-FFF2-40B4-BE49-F238E27FC236}">
                  <a16:creationId xmlns:a16="http://schemas.microsoft.com/office/drawing/2014/main" id="{C4BEA267-91B0-4215-A5E5-648EA62FD8AE}"/>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4281643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29</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1" name="TextBox 10">
            <a:extLst>
              <a:ext uri="{FF2B5EF4-FFF2-40B4-BE49-F238E27FC236}">
                <a16:creationId xmlns:a16="http://schemas.microsoft.com/office/drawing/2014/main" id="{E1B49B5D-9794-4984-B7FD-FF48C26F5989}"/>
              </a:ext>
            </a:extLst>
          </p:cNvPr>
          <p:cNvSpPr txBox="1"/>
          <p:nvPr/>
        </p:nvSpPr>
        <p:spPr>
          <a:xfrm>
            <a:off x="457200" y="971900"/>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9:</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Task Mining Model Viewer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Yes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Picture 11" descr="2023-05-17 (1)">
            <a:extLst>
              <a:ext uri="{FF2B5EF4-FFF2-40B4-BE49-F238E27FC236}">
                <a16:creationId xmlns:a16="http://schemas.microsoft.com/office/drawing/2014/main" id="{8DA29C21-085B-4535-B4AC-1EE075D5A7A9}"/>
              </a:ext>
            </a:extLst>
          </p:cNvPr>
          <p:cNvPicPr/>
          <p:nvPr/>
        </p:nvPicPr>
        <p:blipFill>
          <a:blip r:embed="rId3"/>
          <a:stretch>
            <a:fillRect/>
          </a:stretch>
        </p:blipFill>
        <p:spPr>
          <a:xfrm>
            <a:off x="1218140" y="1369938"/>
            <a:ext cx="6228990" cy="3504276"/>
          </a:xfrm>
          <a:prstGeom prst="rect">
            <a:avLst/>
          </a:prstGeom>
        </p:spPr>
      </p:pic>
      <p:sp>
        <p:nvSpPr>
          <p:cNvPr id="22" name="TextBox 21">
            <a:extLst>
              <a:ext uri="{FF2B5EF4-FFF2-40B4-BE49-F238E27FC236}">
                <a16:creationId xmlns:a16="http://schemas.microsoft.com/office/drawing/2014/main" id="{E746D35E-46C3-416E-90F0-DF8C4B43A79E}"/>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D22F2592-AA36-4793-80A4-2D1C5353FB1E}"/>
              </a:ext>
            </a:extLst>
          </p:cNvPr>
          <p:cNvGrpSpPr/>
          <p:nvPr/>
        </p:nvGrpSpPr>
        <p:grpSpPr>
          <a:xfrm>
            <a:off x="291034" y="142137"/>
            <a:ext cx="8561932" cy="851161"/>
            <a:chOff x="291034" y="142137"/>
            <a:chExt cx="8561932" cy="851161"/>
          </a:xfrm>
        </p:grpSpPr>
        <p:sp>
          <p:nvSpPr>
            <p:cNvPr id="26" name="Rectangle 25">
              <a:extLst>
                <a:ext uri="{FF2B5EF4-FFF2-40B4-BE49-F238E27FC236}">
                  <a16:creationId xmlns:a16="http://schemas.microsoft.com/office/drawing/2014/main" id="{D873A293-9C74-4270-A25E-B083F399784E}"/>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BD1E69-59C8-4010-92F3-65905C24591E}"/>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5469BEAA-B04B-4E9F-8BA7-735D180F6550}"/>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A6E14A25-A86A-47E9-A55C-349D13032C56}"/>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45F795BD-FD35-47B1-8605-63A33CDC5807}"/>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9996B710-7851-4DDC-9A7B-E640BDB585B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E44CBAC2-AD7B-495D-8916-D22EB9BAC45F}"/>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C79412CD-4F93-41B7-9D26-3F8C9F608FAB}"/>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86BBCA35-7BF7-40E0-B216-89415710F103}"/>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90A3BAED-F92B-4038-912C-02BC7BA0EE64}"/>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CFA7BF98-254F-4C1D-9A87-5FE1D48D19C5}"/>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1448403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a:t>
            </a:fld>
            <a:endParaRPr sz="1800" b="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C4C1C43-0DF2-4C9B-A4D4-94976C7EE75D}"/>
              </a:ext>
            </a:extLst>
          </p:cNvPr>
          <p:cNvGrpSpPr/>
          <p:nvPr/>
        </p:nvGrpSpPr>
        <p:grpSpPr>
          <a:xfrm>
            <a:off x="1617259" y="382150"/>
            <a:ext cx="5085779" cy="4610769"/>
            <a:chOff x="1183157" y="61427"/>
            <a:chExt cx="5745070" cy="5208483"/>
          </a:xfrm>
        </p:grpSpPr>
        <p:grpSp>
          <p:nvGrpSpPr>
            <p:cNvPr id="10" name="Google Shape;4847;p49">
              <a:extLst>
                <a:ext uri="{FF2B5EF4-FFF2-40B4-BE49-F238E27FC236}">
                  <a16:creationId xmlns:a16="http://schemas.microsoft.com/office/drawing/2014/main" id="{DCFC992B-DBFA-4B3B-8D4B-AFA45C0A52AE}"/>
                </a:ext>
              </a:extLst>
            </p:cNvPr>
            <p:cNvGrpSpPr/>
            <p:nvPr/>
          </p:nvGrpSpPr>
          <p:grpSpPr>
            <a:xfrm>
              <a:off x="1183157" y="61427"/>
              <a:ext cx="5745070" cy="5208483"/>
              <a:chOff x="4852681" y="4457861"/>
              <a:chExt cx="719788" cy="652561"/>
            </a:xfrm>
          </p:grpSpPr>
          <p:sp>
            <p:nvSpPr>
              <p:cNvPr id="11" name="Google Shape;4848;p49">
                <a:extLst>
                  <a:ext uri="{FF2B5EF4-FFF2-40B4-BE49-F238E27FC236}">
                    <a16:creationId xmlns:a16="http://schemas.microsoft.com/office/drawing/2014/main" id="{5CC3DF2C-4FB9-48E7-8EE1-89D52C5C747D}"/>
                  </a:ext>
                </a:extLst>
              </p:cNvPr>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2" name="Google Shape;4849;p49">
                <a:extLst>
                  <a:ext uri="{FF2B5EF4-FFF2-40B4-BE49-F238E27FC236}">
                    <a16:creationId xmlns:a16="http://schemas.microsoft.com/office/drawing/2014/main" id="{27BD339A-1546-49AE-83EF-F30E0B928065}"/>
                  </a:ext>
                </a:extLst>
              </p:cNvPr>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3" name="Google Shape;4850;p49">
                <a:extLst>
                  <a:ext uri="{FF2B5EF4-FFF2-40B4-BE49-F238E27FC236}">
                    <a16:creationId xmlns:a16="http://schemas.microsoft.com/office/drawing/2014/main" id="{2529EE86-CCC7-461C-B648-51DF62613A96}"/>
                  </a:ext>
                </a:extLst>
              </p:cNvPr>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4">
                  <a:lumMod val="7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 name="TextBox 1">
              <a:extLst>
                <a:ext uri="{FF2B5EF4-FFF2-40B4-BE49-F238E27FC236}">
                  <a16:creationId xmlns:a16="http://schemas.microsoft.com/office/drawing/2014/main" id="{58E4B904-9F24-4617-B989-9F9DFBE4CF4B}"/>
                </a:ext>
              </a:extLst>
            </p:cNvPr>
            <p:cNvSpPr txBox="1"/>
            <p:nvPr/>
          </p:nvSpPr>
          <p:spPr>
            <a:xfrm>
              <a:off x="2920332" y="1007416"/>
              <a:ext cx="2831195" cy="730118"/>
            </a:xfrm>
            <a:prstGeom prst="rect">
              <a:avLst/>
            </a:prstGeom>
            <a:noFill/>
          </p:spPr>
          <p:txBody>
            <a:bodyPr wrap="square" rtlCol="0">
              <a:spAutoFit/>
            </a:bodyPr>
            <a:lstStyle/>
            <a:p>
              <a:r>
                <a:rPr lang="en-US" sz="3600" b="1" dirty="0" err="1">
                  <a:solidFill>
                    <a:schemeClr val="bg1"/>
                  </a:solidFill>
                  <a:latin typeface="Times New Roman" panose="02020603050405020304" pitchFamily="18" charset="0"/>
                  <a:cs typeface="Times New Roman" panose="02020603050405020304" pitchFamily="18" charset="0"/>
                </a:rPr>
                <a:t>Nội</a:t>
              </a:r>
              <a:r>
                <a:rPr lang="en-US" sz="3600" b="1" dirty="0">
                  <a:solidFill>
                    <a:schemeClr val="bg1"/>
                  </a:solidFill>
                  <a:latin typeface="Times New Roman" panose="02020603050405020304" pitchFamily="18" charset="0"/>
                  <a:cs typeface="Times New Roman" panose="02020603050405020304" pitchFamily="18" charset="0"/>
                </a:rPr>
                <a:t> dung</a:t>
              </a:r>
            </a:p>
          </p:txBody>
        </p:sp>
        <p:sp>
          <p:nvSpPr>
            <p:cNvPr id="8" name="TextBox 7">
              <a:extLst>
                <a:ext uri="{FF2B5EF4-FFF2-40B4-BE49-F238E27FC236}">
                  <a16:creationId xmlns:a16="http://schemas.microsoft.com/office/drawing/2014/main" id="{B8F45A7A-F314-43FB-95CA-CA71B2633239}"/>
                </a:ext>
              </a:extLst>
            </p:cNvPr>
            <p:cNvSpPr txBox="1"/>
            <p:nvPr/>
          </p:nvSpPr>
          <p:spPr>
            <a:xfrm>
              <a:off x="1436027" y="2899229"/>
              <a:ext cx="2506387" cy="1564538"/>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01.</a:t>
              </a:r>
            </a:p>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p>
            <a:p>
              <a:pPr algn="ctr"/>
              <a:r>
                <a:rPr lang="en-US" sz="2800" b="1" dirty="0" err="1">
                  <a:solidFill>
                    <a:schemeClr val="bg1"/>
                  </a:solidFill>
                  <a:latin typeface="Times New Roman" panose="02020603050405020304" pitchFamily="18" charset="0"/>
                  <a:cs typeface="Times New Roman" panose="02020603050405020304" pitchFamily="18" charset="0"/>
                </a:rPr>
                <a:t>tổng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quan</a:t>
              </a:r>
              <a:r>
                <a:rPr lang="en-US" sz="2800" b="1" dirty="0">
                  <a:solidFill>
                    <a:schemeClr val="bg1"/>
                  </a:solidFill>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F5D693D7-491F-40D1-8920-C3FFFDA34B77}"/>
                </a:ext>
              </a:extLst>
            </p:cNvPr>
            <p:cNvSpPr txBox="1"/>
            <p:nvPr/>
          </p:nvSpPr>
          <p:spPr>
            <a:xfrm>
              <a:off x="4252085" y="2899229"/>
              <a:ext cx="2286514" cy="1564538"/>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02.</a:t>
              </a:r>
            </a:p>
            <a:p>
              <a:pPr algn="ctr"/>
              <a:r>
                <a:rPr lang="en-US" sz="2800" b="1" dirty="0" err="1">
                  <a:solidFill>
                    <a:schemeClr val="bg1"/>
                  </a:solidFill>
                  <a:latin typeface="Times New Roman" panose="02020603050405020304" pitchFamily="18" charset="0"/>
                  <a:cs typeface="Times New Roman" panose="02020603050405020304" pitchFamily="18" charset="0"/>
                </a:rPr>
                <a:t>Thực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hành</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DataMining</a:t>
              </a:r>
              <a:endParaRPr lang="en-US" sz="28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416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30</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3" name="TextBox 12">
            <a:extLst>
              <a:ext uri="{FF2B5EF4-FFF2-40B4-BE49-F238E27FC236}">
                <a16:creationId xmlns:a16="http://schemas.microsoft.com/office/drawing/2014/main" id="{85D4257A-BB70-4ED6-A794-38E7BDE685AE}"/>
              </a:ext>
            </a:extLst>
          </p:cNvPr>
          <p:cNvSpPr txBox="1"/>
          <p:nvPr/>
        </p:nvSpPr>
        <p:spPr>
          <a:xfrm>
            <a:off x="3102471" y="4720201"/>
            <a:ext cx="2169994" cy="324384"/>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Deploy model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công</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13" descr="2023-05-17 (2)">
            <a:extLst>
              <a:ext uri="{FF2B5EF4-FFF2-40B4-BE49-F238E27FC236}">
                <a16:creationId xmlns:a16="http://schemas.microsoft.com/office/drawing/2014/main" id="{9E7959A6-1EF5-45C3-9639-048DD1FB722E}"/>
              </a:ext>
            </a:extLst>
          </p:cNvPr>
          <p:cNvPicPr/>
          <p:nvPr/>
        </p:nvPicPr>
        <p:blipFill>
          <a:blip r:embed="rId3"/>
          <a:stretch>
            <a:fillRect/>
          </a:stretch>
        </p:blipFill>
        <p:spPr>
          <a:xfrm>
            <a:off x="1169865" y="1049182"/>
            <a:ext cx="6452302" cy="3629906"/>
          </a:xfrm>
          <a:prstGeom prst="rect">
            <a:avLst/>
          </a:prstGeom>
        </p:spPr>
      </p:pic>
      <p:pic>
        <p:nvPicPr>
          <p:cNvPr id="15" name="Picture 14" descr="2023-05-17 (3)">
            <a:extLst>
              <a:ext uri="{FF2B5EF4-FFF2-40B4-BE49-F238E27FC236}">
                <a16:creationId xmlns:a16="http://schemas.microsoft.com/office/drawing/2014/main" id="{84820729-6304-4664-90F1-E4DC32E69AD5}"/>
              </a:ext>
            </a:extLst>
          </p:cNvPr>
          <p:cNvPicPr/>
          <p:nvPr/>
        </p:nvPicPr>
        <p:blipFill>
          <a:blip r:embed="rId4"/>
          <a:stretch>
            <a:fillRect/>
          </a:stretch>
        </p:blipFill>
        <p:spPr>
          <a:xfrm>
            <a:off x="1169865" y="1069737"/>
            <a:ext cx="6452302" cy="3629907"/>
          </a:xfrm>
          <a:prstGeom prst="rect">
            <a:avLst/>
          </a:prstGeom>
        </p:spPr>
      </p:pic>
      <p:sp>
        <p:nvSpPr>
          <p:cNvPr id="25" name="TextBox 24">
            <a:extLst>
              <a:ext uri="{FF2B5EF4-FFF2-40B4-BE49-F238E27FC236}">
                <a16:creationId xmlns:a16="http://schemas.microsoft.com/office/drawing/2014/main" id="{147C819E-B2A8-4111-9BC1-C2B5D2046B05}"/>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6E7C5B10-3C04-41F3-904C-90B46AA8A594}"/>
              </a:ext>
            </a:extLst>
          </p:cNvPr>
          <p:cNvGrpSpPr/>
          <p:nvPr/>
        </p:nvGrpSpPr>
        <p:grpSpPr>
          <a:xfrm>
            <a:off x="291034" y="142137"/>
            <a:ext cx="8561932" cy="851161"/>
            <a:chOff x="291034" y="142137"/>
            <a:chExt cx="8561932" cy="851161"/>
          </a:xfrm>
        </p:grpSpPr>
        <p:sp>
          <p:nvSpPr>
            <p:cNvPr id="27" name="Rectangle 26">
              <a:extLst>
                <a:ext uri="{FF2B5EF4-FFF2-40B4-BE49-F238E27FC236}">
                  <a16:creationId xmlns:a16="http://schemas.microsoft.com/office/drawing/2014/main" id="{BC5EE555-BD54-40EE-894F-C378FA6F8FE0}"/>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619D06E-8398-4AEA-AEF6-D20A88B73704}"/>
                </a:ext>
              </a:extLst>
            </p:cNvPr>
            <p:cNvGrpSpPr/>
            <p:nvPr/>
          </p:nvGrpSpPr>
          <p:grpSpPr>
            <a:xfrm>
              <a:off x="291034" y="529394"/>
              <a:ext cx="8561932" cy="463904"/>
              <a:chOff x="45732" y="81885"/>
              <a:chExt cx="8561932" cy="368034"/>
            </a:xfrm>
          </p:grpSpPr>
          <p:sp>
            <p:nvSpPr>
              <p:cNvPr id="30" name="Arrow: Pentagon 29">
                <a:extLst>
                  <a:ext uri="{FF2B5EF4-FFF2-40B4-BE49-F238E27FC236}">
                    <a16:creationId xmlns:a16="http://schemas.microsoft.com/office/drawing/2014/main" id="{FD0548A6-1DF1-4BF3-B8E8-9BD643FA2206}"/>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Chevron 30">
                <a:extLst>
                  <a:ext uri="{FF2B5EF4-FFF2-40B4-BE49-F238E27FC236}">
                    <a16:creationId xmlns:a16="http://schemas.microsoft.com/office/drawing/2014/main" id="{FC188A30-D664-4576-9E06-E9A7658B97D9}"/>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hevron 31">
                <a:extLst>
                  <a:ext uri="{FF2B5EF4-FFF2-40B4-BE49-F238E27FC236}">
                    <a16:creationId xmlns:a16="http://schemas.microsoft.com/office/drawing/2014/main" id="{4247CE76-093C-4959-804A-34FD91C35553}"/>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5D25D260-0E94-4F4D-BB36-D37C982AE7AF}"/>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89542E3A-19BD-43AE-B373-BDADA5B3DAE9}"/>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5" name="TextBox 34">
                <a:extLst>
                  <a:ext uri="{FF2B5EF4-FFF2-40B4-BE49-F238E27FC236}">
                    <a16:creationId xmlns:a16="http://schemas.microsoft.com/office/drawing/2014/main" id="{7C421556-6911-46AD-B97F-F20615E99AAF}"/>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6" name="TextBox 35">
                <a:extLst>
                  <a:ext uri="{FF2B5EF4-FFF2-40B4-BE49-F238E27FC236}">
                    <a16:creationId xmlns:a16="http://schemas.microsoft.com/office/drawing/2014/main" id="{C735299A-FC78-4866-BF27-A1735B39A4E3}"/>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7" name="TextBox 36">
                <a:extLst>
                  <a:ext uri="{FF2B5EF4-FFF2-40B4-BE49-F238E27FC236}">
                    <a16:creationId xmlns:a16="http://schemas.microsoft.com/office/drawing/2014/main" id="{211EBFDA-7453-4344-BFA5-E29552763616}"/>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9" name="TextBox 28">
              <a:extLst>
                <a:ext uri="{FF2B5EF4-FFF2-40B4-BE49-F238E27FC236}">
                  <a16:creationId xmlns:a16="http://schemas.microsoft.com/office/drawing/2014/main" id="{7EC4BD5B-B816-49C2-B70A-270AA78A0E5C}"/>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40452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31</a:t>
            </a:fld>
            <a:endParaRPr sz="18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C018F4A-91BF-4D50-BD2C-BE380A839A07}"/>
              </a:ext>
            </a:extLst>
          </p:cNvPr>
          <p:cNvSpPr txBox="1"/>
          <p:nvPr/>
        </p:nvSpPr>
        <p:spPr>
          <a:xfrm>
            <a:off x="211541" y="947441"/>
            <a:ext cx="5909480" cy="700385"/>
          </a:xfrm>
          <a:prstGeom prst="rect">
            <a:avLst/>
          </a:prstGeom>
          <a:noFill/>
        </p:spPr>
        <p:txBody>
          <a:bodyPr wrap="square">
            <a:spAutoFit/>
          </a:bodyPr>
          <a:lstStyle/>
          <a:p>
            <a:pPr marL="0" marR="0">
              <a:lnSpc>
                <a:spcPct val="115000"/>
              </a:lnSpc>
              <a:spcBef>
                <a:spcPts val="0"/>
              </a:spcBef>
              <a:spcAft>
                <a:spcPts val="1000"/>
              </a:spcAft>
              <a:tabLst>
                <a:tab pos="266700" algn="l"/>
              </a:tabLs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Dependency Network, ta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27000" marR="0">
              <a:lnSpc>
                <a:spcPct val="115000"/>
              </a:lnSpc>
              <a:spcBef>
                <a:spcPts val="0"/>
              </a:spcBef>
              <a:spcAft>
                <a:spcPts val="100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features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hưởng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Response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F028C03F-159C-4CC9-BA73-AC97B3D5F9C9}"/>
              </a:ext>
            </a:extLst>
          </p:cNvPr>
          <p:cNvPicPr/>
          <p:nvPr/>
        </p:nvPicPr>
        <p:blipFill>
          <a:blip r:embed="rId3"/>
          <a:stretch>
            <a:fillRect/>
          </a:stretch>
        </p:blipFill>
        <p:spPr>
          <a:xfrm>
            <a:off x="1315142" y="1800666"/>
            <a:ext cx="5271770" cy="2661285"/>
          </a:xfrm>
          <a:prstGeom prst="rect">
            <a:avLst/>
          </a:prstGeom>
          <a:noFill/>
          <a:ln>
            <a:noFill/>
          </a:ln>
        </p:spPr>
      </p:pic>
      <p:sp>
        <p:nvSpPr>
          <p:cNvPr id="7" name="TextBox 6">
            <a:extLst>
              <a:ext uri="{FF2B5EF4-FFF2-40B4-BE49-F238E27FC236}">
                <a16:creationId xmlns:a16="http://schemas.microsoft.com/office/drawing/2014/main" id="{7AF1C660-7811-499E-9784-B25E8AD1A245}"/>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40645283-6B80-4B45-B030-A2CF6517D1A7}"/>
              </a:ext>
            </a:extLst>
          </p:cNvPr>
          <p:cNvGrpSpPr/>
          <p:nvPr/>
        </p:nvGrpSpPr>
        <p:grpSpPr>
          <a:xfrm>
            <a:off x="291034" y="142137"/>
            <a:ext cx="8561932" cy="851161"/>
            <a:chOff x="291034" y="142137"/>
            <a:chExt cx="8561932" cy="851161"/>
          </a:xfrm>
        </p:grpSpPr>
        <p:sp>
          <p:nvSpPr>
            <p:cNvPr id="9" name="Rectangle 8">
              <a:extLst>
                <a:ext uri="{FF2B5EF4-FFF2-40B4-BE49-F238E27FC236}">
                  <a16:creationId xmlns:a16="http://schemas.microsoft.com/office/drawing/2014/main" id="{F4C4C6DA-1FDF-47A4-840E-CEB24E24525F}"/>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DCB6C9D-5C59-48A1-A7FD-197DC60017F9}"/>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CC98B0C2-5C17-45AA-B17B-8DA4694FCB97}"/>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03A80A1D-2A49-461D-BE92-43DD62ACF84F}"/>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6F13DCF4-8623-40A1-940C-CD83C6398ACA}"/>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37A218EE-1E3B-4050-AA0E-27151AC3586F}"/>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1540C4C-6EF4-4D9D-B933-748FD5C57709}"/>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0DD15412-95BF-43B4-9DD3-F0DC247A2F3D}"/>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AD492237-7209-4F90-8045-4DB6EE190B21}"/>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8D668821-C264-4A6D-A3A9-79A40CF12ACD}"/>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2" name="TextBox 11">
              <a:extLst>
                <a:ext uri="{FF2B5EF4-FFF2-40B4-BE49-F238E27FC236}">
                  <a16:creationId xmlns:a16="http://schemas.microsoft.com/office/drawing/2014/main" id="{34FC12F0-61AC-4BAA-AC9D-BF36E8B57E7A}"/>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715030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32</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B30966D-A8AC-4335-A1BB-8042BB22B349}"/>
              </a:ext>
            </a:extLst>
          </p:cNvPr>
          <p:cNvSpPr txBox="1"/>
          <p:nvPr/>
        </p:nvSpPr>
        <p:spPr>
          <a:xfrm>
            <a:off x="556759" y="4292234"/>
            <a:ext cx="7083287" cy="474232"/>
          </a:xfrm>
          <a:prstGeom prst="rect">
            <a:avLst/>
          </a:prstGeom>
          <a:noFill/>
        </p:spPr>
        <p:txBody>
          <a:bodyPr wrap="square">
            <a:spAutoFit/>
          </a:bodyPr>
          <a:lstStyle/>
          <a:p>
            <a:pPr marR="0" lvl="0" algn="l" rtl="0">
              <a:lnSpc>
                <a:spcPct val="107000"/>
              </a:lnSpc>
              <a:spcBef>
                <a:spcPts val="0"/>
              </a:spcBef>
              <a:spcAft>
                <a:spcPts val="800"/>
              </a:spcAft>
              <a:buSzPts val="1100"/>
            </a:pPr>
            <a:r>
              <a:rPr lang="en-US" sz="1200" b="1" dirty="0" err="1">
                <a:latin typeface="Times New Roman" panose="02020603050405020304" pitchFamily="18" charset="0"/>
                <a:ea typeface="Calibri"/>
                <a:cs typeface="Times New Roman" panose="02020603050405020304" pitchFamily="18" charset="0"/>
                <a:sym typeface="Calibri"/>
              </a:rPr>
              <a:t>Đối</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với</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mức</a:t>
            </a:r>
            <a:r>
              <a:rPr lang="en-US" sz="1200" b="1" dirty="0">
                <a:latin typeface="Times New Roman" panose="02020603050405020304" pitchFamily="18" charset="0"/>
                <a:ea typeface="Calibri"/>
                <a:cs typeface="Times New Roman" panose="02020603050405020304" pitchFamily="18" charset="0"/>
                <a:sym typeface="Calibri"/>
              </a:rPr>
              <a:t> 1, ta </a:t>
            </a:r>
            <a:r>
              <a:rPr lang="en-US" sz="1200" b="1" dirty="0" err="1">
                <a:latin typeface="Times New Roman" panose="02020603050405020304" pitchFamily="18" charset="0"/>
                <a:ea typeface="Calibri"/>
                <a:cs typeface="Times New Roman" panose="02020603050405020304" pitchFamily="18" charset="0"/>
                <a:sym typeface="Calibri"/>
              </a:rPr>
              <a:t>có</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thể</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thấy</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dựa</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vào</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những</a:t>
            </a:r>
            <a:r>
              <a:rPr lang="en-US" sz="1200" b="1" dirty="0">
                <a:latin typeface="Times New Roman" panose="02020603050405020304" pitchFamily="18" charset="0"/>
                <a:ea typeface="Calibri"/>
                <a:cs typeface="Times New Roman" panose="02020603050405020304" pitchFamily="18" charset="0"/>
                <a:sym typeface="Calibri"/>
              </a:rPr>
              <a:t> features </a:t>
            </a:r>
            <a:r>
              <a:rPr lang="en-US" sz="1200" b="1" dirty="0" err="1">
                <a:latin typeface="Times New Roman" panose="02020603050405020304" pitchFamily="18" charset="0"/>
                <a:ea typeface="Calibri"/>
                <a:cs typeface="Times New Roman" panose="02020603050405020304" pitchFamily="18" charset="0"/>
                <a:sym typeface="Calibri"/>
              </a:rPr>
              <a:t>đầu</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vào</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tổng</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quan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dự</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đoán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khách</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hàng</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từ</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chối</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chấp</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nhận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chiến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dịch</a:t>
            </a:r>
            <a:r>
              <a:rPr lang="en-US" sz="1200" b="1" dirty="0">
                <a:latin typeface="Times New Roman" panose="02020603050405020304" pitchFamily="18" charset="0"/>
                <a:ea typeface="Calibri"/>
                <a:cs typeface="Times New Roman" panose="02020603050405020304" pitchFamily="18" charset="0"/>
                <a:sym typeface="Calibri"/>
              </a:rPr>
              <a:t> Marketing </a:t>
            </a:r>
            <a:r>
              <a:rPr lang="en-US" sz="1200" b="1" dirty="0" err="1">
                <a:latin typeface="Times New Roman" panose="02020603050405020304" pitchFamily="18" charset="0"/>
                <a:ea typeface="Calibri"/>
                <a:cs typeface="Times New Roman" panose="02020603050405020304" pitchFamily="18" charset="0"/>
                <a:sym typeface="Calibri"/>
              </a:rPr>
              <a:t>lên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tới</a:t>
            </a:r>
            <a:r>
              <a:rPr lang="en-US" sz="1200" b="1" dirty="0">
                <a:latin typeface="Times New Roman" panose="02020603050405020304" pitchFamily="18" charset="0"/>
                <a:ea typeface="Calibri"/>
                <a:cs typeface="Times New Roman" panose="02020603050405020304" pitchFamily="18" charset="0"/>
                <a:sym typeface="Calibri"/>
              </a:rPr>
              <a:t> 84.76% </a:t>
            </a:r>
            <a:r>
              <a:rPr lang="en-US" sz="1200" b="1" dirty="0" err="1">
                <a:latin typeface="Times New Roman" panose="02020603050405020304" pitchFamily="18" charset="0"/>
                <a:ea typeface="Calibri"/>
                <a:cs typeface="Times New Roman" panose="02020603050405020304" pitchFamily="18" charset="0"/>
                <a:sym typeface="Calibri"/>
              </a:rPr>
              <a:t>và</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tỉ</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lệ</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khách</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hàng</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chấp</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nhận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là</a:t>
            </a:r>
            <a:r>
              <a:rPr lang="en-US" sz="1200" b="1" dirty="0">
                <a:latin typeface="Times New Roman" panose="02020603050405020304" pitchFamily="18" charset="0"/>
                <a:ea typeface="Calibri"/>
                <a:cs typeface="Times New Roman" panose="02020603050405020304" pitchFamily="18" charset="0"/>
                <a:sym typeface="Calibri"/>
              </a:rPr>
              <a:t> 15.24%</a:t>
            </a:r>
          </a:p>
        </p:txBody>
      </p:sp>
      <p:pic>
        <p:nvPicPr>
          <p:cNvPr id="6" name="Picture 5">
            <a:extLst>
              <a:ext uri="{FF2B5EF4-FFF2-40B4-BE49-F238E27FC236}">
                <a16:creationId xmlns:a16="http://schemas.microsoft.com/office/drawing/2014/main" id="{4320C854-B0BF-48E8-99C9-A91806F4AAC9}"/>
              </a:ext>
            </a:extLst>
          </p:cNvPr>
          <p:cNvPicPr/>
          <p:nvPr/>
        </p:nvPicPr>
        <p:blipFill>
          <a:blip r:embed="rId3"/>
          <a:stretch>
            <a:fillRect/>
          </a:stretch>
        </p:blipFill>
        <p:spPr>
          <a:xfrm>
            <a:off x="1317009" y="993773"/>
            <a:ext cx="5788516" cy="3284017"/>
          </a:xfrm>
          <a:prstGeom prst="rect">
            <a:avLst/>
          </a:prstGeom>
          <a:noFill/>
          <a:ln>
            <a:noFill/>
          </a:ln>
        </p:spPr>
      </p:pic>
      <p:sp>
        <p:nvSpPr>
          <p:cNvPr id="8" name="TextBox 7">
            <a:extLst>
              <a:ext uri="{FF2B5EF4-FFF2-40B4-BE49-F238E27FC236}">
                <a16:creationId xmlns:a16="http://schemas.microsoft.com/office/drawing/2014/main" id="{4096A26D-FAA6-419D-8CEB-D0FF3D91566F}"/>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5AB584DB-3264-4B28-B734-E6A45241FD99}"/>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88744C17-3721-4ADE-8854-BD99958A4FA3}"/>
              </a:ext>
            </a:extLst>
          </p:cNvPr>
          <p:cNvGrpSpPr/>
          <p:nvPr/>
        </p:nvGrpSpPr>
        <p:grpSpPr>
          <a:xfrm>
            <a:off x="291034" y="142137"/>
            <a:ext cx="8561932" cy="851161"/>
            <a:chOff x="291034" y="142137"/>
            <a:chExt cx="8561932" cy="851161"/>
          </a:xfrm>
        </p:grpSpPr>
        <p:sp>
          <p:nvSpPr>
            <p:cNvPr id="24" name="Rectangle 23">
              <a:extLst>
                <a:ext uri="{FF2B5EF4-FFF2-40B4-BE49-F238E27FC236}">
                  <a16:creationId xmlns:a16="http://schemas.microsoft.com/office/drawing/2014/main" id="{F984B2B4-DEB2-4467-907F-DE86B23A0938}"/>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AEC11B7-C864-4757-BFF3-3167D0A463EC}"/>
                </a:ext>
              </a:extLst>
            </p:cNvPr>
            <p:cNvGrpSpPr/>
            <p:nvPr/>
          </p:nvGrpSpPr>
          <p:grpSpPr>
            <a:xfrm>
              <a:off x="291034" y="529394"/>
              <a:ext cx="8561932" cy="463904"/>
              <a:chOff x="45732" y="81885"/>
              <a:chExt cx="8561932" cy="368034"/>
            </a:xfrm>
          </p:grpSpPr>
          <p:sp>
            <p:nvSpPr>
              <p:cNvPr id="27" name="Arrow: Pentagon 26">
                <a:extLst>
                  <a:ext uri="{FF2B5EF4-FFF2-40B4-BE49-F238E27FC236}">
                    <a16:creationId xmlns:a16="http://schemas.microsoft.com/office/drawing/2014/main" id="{0F3D7181-508B-4179-81C9-0E1090193205}"/>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Chevron 27">
                <a:extLst>
                  <a:ext uri="{FF2B5EF4-FFF2-40B4-BE49-F238E27FC236}">
                    <a16:creationId xmlns:a16="http://schemas.microsoft.com/office/drawing/2014/main" id="{06D5E0A3-EBC8-4D9A-B3E1-E7BAD981098B}"/>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Arrow: Chevron 28">
                <a:extLst>
                  <a:ext uri="{FF2B5EF4-FFF2-40B4-BE49-F238E27FC236}">
                    <a16:creationId xmlns:a16="http://schemas.microsoft.com/office/drawing/2014/main" id="{6A9612DC-EC35-4E61-B845-FE2259495ABC}"/>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Arrow: Chevron 29">
                <a:extLst>
                  <a:ext uri="{FF2B5EF4-FFF2-40B4-BE49-F238E27FC236}">
                    <a16:creationId xmlns:a16="http://schemas.microsoft.com/office/drawing/2014/main" id="{1F4CB4B9-7215-46C8-B6A9-17FDCB8DD156}"/>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201C48B4-3FDA-42C9-BA83-059F079E36C3}"/>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2" name="TextBox 31">
                <a:extLst>
                  <a:ext uri="{FF2B5EF4-FFF2-40B4-BE49-F238E27FC236}">
                    <a16:creationId xmlns:a16="http://schemas.microsoft.com/office/drawing/2014/main" id="{4E8582F1-0966-4617-8760-BAF0AAC95596}"/>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3" name="TextBox 32">
                <a:extLst>
                  <a:ext uri="{FF2B5EF4-FFF2-40B4-BE49-F238E27FC236}">
                    <a16:creationId xmlns:a16="http://schemas.microsoft.com/office/drawing/2014/main" id="{450720D6-FF17-4179-BA8C-F3D7C5588A5F}"/>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4" name="TextBox 33">
                <a:extLst>
                  <a:ext uri="{FF2B5EF4-FFF2-40B4-BE49-F238E27FC236}">
                    <a16:creationId xmlns:a16="http://schemas.microsoft.com/office/drawing/2014/main" id="{5376060A-1A8E-453B-845E-2F7130537BB1}"/>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6" name="TextBox 25">
              <a:extLst>
                <a:ext uri="{FF2B5EF4-FFF2-40B4-BE49-F238E27FC236}">
                  <a16:creationId xmlns:a16="http://schemas.microsoft.com/office/drawing/2014/main" id="{5258C08C-3D1D-4F3E-8CEA-3FB31A503B0E}"/>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18059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33</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6E00C95-08F5-4873-83EC-8E6E95ED69EF}"/>
              </a:ext>
            </a:extLst>
          </p:cNvPr>
          <p:cNvSpPr txBox="1"/>
          <p:nvPr/>
        </p:nvSpPr>
        <p:spPr>
          <a:xfrm>
            <a:off x="270082" y="1006325"/>
            <a:ext cx="8463749" cy="461665"/>
          </a:xfrm>
          <a:prstGeom prst="rect">
            <a:avLst/>
          </a:prstGeom>
          <a:noFill/>
        </p:spPr>
        <p:txBody>
          <a:bodyPr wrap="square">
            <a:spAutoFit/>
          </a:bodyPr>
          <a:lstStyle/>
          <a:p>
            <a:pPr marR="0" lvl="0" algn="l" rtl="0">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2, ta có những trường hợp như sau:</a:t>
            </a:r>
          </a:p>
          <a:p>
            <a:pPr marR="0" lvl="0" algn="l" rtl="0">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1. Total Campaigns Accepted = 1. Ta thấy xác suất khách hàng từ chối chiến dịch Markeing là 69.75% và chấp nhận là 30.25% </a:t>
            </a:r>
          </a:p>
        </p:txBody>
      </p:sp>
      <p:pic>
        <p:nvPicPr>
          <p:cNvPr id="9" name="Picture 8">
            <a:extLst>
              <a:ext uri="{FF2B5EF4-FFF2-40B4-BE49-F238E27FC236}">
                <a16:creationId xmlns:a16="http://schemas.microsoft.com/office/drawing/2014/main" id="{0AE96318-A1B3-4A53-AED6-F0A167A4D80D}"/>
              </a:ext>
            </a:extLst>
          </p:cNvPr>
          <p:cNvPicPr/>
          <p:nvPr/>
        </p:nvPicPr>
        <p:blipFill>
          <a:blip r:embed="rId3"/>
          <a:stretch>
            <a:fillRect/>
          </a:stretch>
        </p:blipFill>
        <p:spPr>
          <a:xfrm>
            <a:off x="1455689" y="1532049"/>
            <a:ext cx="5889653" cy="3299796"/>
          </a:xfrm>
          <a:prstGeom prst="rect">
            <a:avLst/>
          </a:prstGeom>
          <a:noFill/>
          <a:ln>
            <a:noFill/>
          </a:ln>
        </p:spPr>
      </p:pic>
      <p:sp>
        <p:nvSpPr>
          <p:cNvPr id="10" name="TextBox 9">
            <a:extLst>
              <a:ext uri="{FF2B5EF4-FFF2-40B4-BE49-F238E27FC236}">
                <a16:creationId xmlns:a16="http://schemas.microsoft.com/office/drawing/2014/main" id="{AD22887D-D339-45F2-8867-22BA2C65DF88}"/>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4BAAAA79-D9F2-49C5-B20F-E9B6726CF6E6}"/>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F520C04C-FC0C-426D-A500-6FD0B510EEBE}"/>
              </a:ext>
            </a:extLst>
          </p:cNvPr>
          <p:cNvGrpSpPr/>
          <p:nvPr/>
        </p:nvGrpSpPr>
        <p:grpSpPr>
          <a:xfrm>
            <a:off x="291034" y="142137"/>
            <a:ext cx="8561932" cy="851161"/>
            <a:chOff x="291034" y="142137"/>
            <a:chExt cx="8561932" cy="851161"/>
          </a:xfrm>
        </p:grpSpPr>
        <p:sp>
          <p:nvSpPr>
            <p:cNvPr id="25" name="Rectangle 24">
              <a:extLst>
                <a:ext uri="{FF2B5EF4-FFF2-40B4-BE49-F238E27FC236}">
                  <a16:creationId xmlns:a16="http://schemas.microsoft.com/office/drawing/2014/main" id="{C0AAD7E8-9368-45F8-B0EF-4A21DE5CDB52}"/>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DC9BFC7-7B38-4D53-982A-2C936DBBC52E}"/>
                </a:ext>
              </a:extLst>
            </p:cNvPr>
            <p:cNvGrpSpPr/>
            <p:nvPr/>
          </p:nvGrpSpPr>
          <p:grpSpPr>
            <a:xfrm>
              <a:off x="291034" y="529394"/>
              <a:ext cx="8561932" cy="463904"/>
              <a:chOff x="45732" y="81885"/>
              <a:chExt cx="8561932" cy="368034"/>
            </a:xfrm>
          </p:grpSpPr>
          <p:sp>
            <p:nvSpPr>
              <p:cNvPr id="28" name="Arrow: Pentagon 27">
                <a:extLst>
                  <a:ext uri="{FF2B5EF4-FFF2-40B4-BE49-F238E27FC236}">
                    <a16:creationId xmlns:a16="http://schemas.microsoft.com/office/drawing/2014/main" id="{FE86A8BC-4D47-4719-A368-A69CADE16E41}"/>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Chevron 28">
                <a:extLst>
                  <a:ext uri="{FF2B5EF4-FFF2-40B4-BE49-F238E27FC236}">
                    <a16:creationId xmlns:a16="http://schemas.microsoft.com/office/drawing/2014/main" id="{912B464A-4DE7-4D3C-8FFD-7BB1B96E85C0}"/>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Arrow: Chevron 29">
                <a:extLst>
                  <a:ext uri="{FF2B5EF4-FFF2-40B4-BE49-F238E27FC236}">
                    <a16:creationId xmlns:a16="http://schemas.microsoft.com/office/drawing/2014/main" id="{F1E585FA-8E25-4060-83B5-CBB1A8C1F1D4}"/>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EED95D7C-86FE-4B83-A195-6CE717549664}"/>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672550C3-5A23-40FB-A3DB-C47085FB2F79}"/>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3" name="TextBox 32">
                <a:extLst>
                  <a:ext uri="{FF2B5EF4-FFF2-40B4-BE49-F238E27FC236}">
                    <a16:creationId xmlns:a16="http://schemas.microsoft.com/office/drawing/2014/main" id="{DA9C2833-A71F-45AD-82E0-F93B2A0A5872}"/>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4" name="TextBox 33">
                <a:extLst>
                  <a:ext uri="{FF2B5EF4-FFF2-40B4-BE49-F238E27FC236}">
                    <a16:creationId xmlns:a16="http://schemas.microsoft.com/office/drawing/2014/main" id="{F919C562-CCE2-47B0-A7CA-AF73D35916A2}"/>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5" name="TextBox 34">
                <a:extLst>
                  <a:ext uri="{FF2B5EF4-FFF2-40B4-BE49-F238E27FC236}">
                    <a16:creationId xmlns:a16="http://schemas.microsoft.com/office/drawing/2014/main" id="{38C5AB88-4BD6-4FA9-A3E7-5C471A24DA07}"/>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8D86FE10-DCDF-4809-AB40-C9BB2AF4A226}"/>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4056655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34</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6E00C95-08F5-4873-83EC-8E6E95ED69EF}"/>
              </a:ext>
            </a:extLst>
          </p:cNvPr>
          <p:cNvSpPr txBox="1"/>
          <p:nvPr/>
        </p:nvSpPr>
        <p:spPr>
          <a:xfrm>
            <a:off x="421867" y="1022482"/>
            <a:ext cx="8449178" cy="461665"/>
          </a:xfrm>
          <a:prstGeom prst="rect">
            <a:avLst/>
          </a:prstGeom>
          <a:noFill/>
        </p:spPr>
        <p:txBody>
          <a:bodyPr wrap="square">
            <a:spAutoFit/>
          </a:bodyPr>
          <a:lstStyle/>
          <a:p>
            <a:pPr marR="0" lvl="0" algn="l" rtl="0">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2, ta có những trường hợp như sau:</a:t>
            </a:r>
          </a:p>
          <a:p>
            <a:pPr marR="0" lvl="0" algn="l" rtl="0">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2. Total Campaigns Accepted = 2. Ta thấy xác suất khách hàng từ chối chiến dịch Markeing là 48.15% và chấp nhận là 51.85% </a:t>
            </a:r>
          </a:p>
        </p:txBody>
      </p:sp>
      <p:pic>
        <p:nvPicPr>
          <p:cNvPr id="6" name="Picture 5">
            <a:extLst>
              <a:ext uri="{FF2B5EF4-FFF2-40B4-BE49-F238E27FC236}">
                <a16:creationId xmlns:a16="http://schemas.microsoft.com/office/drawing/2014/main" id="{02BA9DC4-8EE7-4DF5-9DA3-4EBCEB700E3F}"/>
              </a:ext>
            </a:extLst>
          </p:cNvPr>
          <p:cNvPicPr/>
          <p:nvPr/>
        </p:nvPicPr>
        <p:blipFill>
          <a:blip r:embed="rId3"/>
          <a:stretch>
            <a:fillRect/>
          </a:stretch>
        </p:blipFill>
        <p:spPr>
          <a:xfrm>
            <a:off x="1624084" y="1673596"/>
            <a:ext cx="5562730" cy="3144064"/>
          </a:xfrm>
          <a:prstGeom prst="rect">
            <a:avLst/>
          </a:prstGeom>
          <a:noFill/>
          <a:ln>
            <a:noFill/>
          </a:ln>
        </p:spPr>
      </p:pic>
      <p:sp>
        <p:nvSpPr>
          <p:cNvPr id="9" name="TextBox 8">
            <a:extLst>
              <a:ext uri="{FF2B5EF4-FFF2-40B4-BE49-F238E27FC236}">
                <a16:creationId xmlns:a16="http://schemas.microsoft.com/office/drawing/2014/main" id="{798CFAC4-00B6-4940-A37D-EFEC8FA42535}"/>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ACD7B4AE-F29C-41F0-9590-3D67E4BC5F94}"/>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C942216C-DCBF-4218-8EBB-1A04CFDC54FA}"/>
              </a:ext>
            </a:extLst>
          </p:cNvPr>
          <p:cNvGrpSpPr/>
          <p:nvPr/>
        </p:nvGrpSpPr>
        <p:grpSpPr>
          <a:xfrm>
            <a:off x="291034" y="142137"/>
            <a:ext cx="8561932" cy="851161"/>
            <a:chOff x="291034" y="142137"/>
            <a:chExt cx="8561932" cy="851161"/>
          </a:xfrm>
        </p:grpSpPr>
        <p:sp>
          <p:nvSpPr>
            <p:cNvPr id="24" name="Rectangle 23">
              <a:extLst>
                <a:ext uri="{FF2B5EF4-FFF2-40B4-BE49-F238E27FC236}">
                  <a16:creationId xmlns:a16="http://schemas.microsoft.com/office/drawing/2014/main" id="{E874D0F4-C509-4534-AE24-AEB67489E8CE}"/>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4362717-50E6-445D-A19D-F60C9A99A91D}"/>
                </a:ext>
              </a:extLst>
            </p:cNvPr>
            <p:cNvGrpSpPr/>
            <p:nvPr/>
          </p:nvGrpSpPr>
          <p:grpSpPr>
            <a:xfrm>
              <a:off x="291034" y="529394"/>
              <a:ext cx="8561932" cy="463904"/>
              <a:chOff x="45732" y="81885"/>
              <a:chExt cx="8561932" cy="368034"/>
            </a:xfrm>
          </p:grpSpPr>
          <p:sp>
            <p:nvSpPr>
              <p:cNvPr id="27" name="Arrow: Pentagon 26">
                <a:extLst>
                  <a:ext uri="{FF2B5EF4-FFF2-40B4-BE49-F238E27FC236}">
                    <a16:creationId xmlns:a16="http://schemas.microsoft.com/office/drawing/2014/main" id="{434D191C-50CB-425D-88A0-612E428A4551}"/>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Chevron 27">
                <a:extLst>
                  <a:ext uri="{FF2B5EF4-FFF2-40B4-BE49-F238E27FC236}">
                    <a16:creationId xmlns:a16="http://schemas.microsoft.com/office/drawing/2014/main" id="{A3358D0C-30B1-4126-BA6B-7BAB5A799C9C}"/>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Arrow: Chevron 28">
                <a:extLst>
                  <a:ext uri="{FF2B5EF4-FFF2-40B4-BE49-F238E27FC236}">
                    <a16:creationId xmlns:a16="http://schemas.microsoft.com/office/drawing/2014/main" id="{F9BBB1EC-1D1B-479D-A532-569883B76485}"/>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Arrow: Chevron 29">
                <a:extLst>
                  <a:ext uri="{FF2B5EF4-FFF2-40B4-BE49-F238E27FC236}">
                    <a16:creationId xmlns:a16="http://schemas.microsoft.com/office/drawing/2014/main" id="{BFEE7E54-6621-48C5-B013-8B2ACD205B99}"/>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42CC8B1B-E065-4738-AA78-E73134BB6C64}"/>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2" name="TextBox 31">
                <a:extLst>
                  <a:ext uri="{FF2B5EF4-FFF2-40B4-BE49-F238E27FC236}">
                    <a16:creationId xmlns:a16="http://schemas.microsoft.com/office/drawing/2014/main" id="{6B04FA3E-997B-4A68-A4A9-640D66BB4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3" name="TextBox 32">
                <a:extLst>
                  <a:ext uri="{FF2B5EF4-FFF2-40B4-BE49-F238E27FC236}">
                    <a16:creationId xmlns:a16="http://schemas.microsoft.com/office/drawing/2014/main" id="{CADE5CBC-8A4C-4459-939D-70DD1FE284EE}"/>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4" name="TextBox 33">
                <a:extLst>
                  <a:ext uri="{FF2B5EF4-FFF2-40B4-BE49-F238E27FC236}">
                    <a16:creationId xmlns:a16="http://schemas.microsoft.com/office/drawing/2014/main" id="{431B2FF1-DBF6-412B-94AE-83B11D94D19C}"/>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6" name="TextBox 25">
              <a:extLst>
                <a:ext uri="{FF2B5EF4-FFF2-40B4-BE49-F238E27FC236}">
                  <a16:creationId xmlns:a16="http://schemas.microsoft.com/office/drawing/2014/main" id="{7F3FEE68-028F-4309-B16B-19DA2E201C2A}"/>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941062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35</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236427" y="1054053"/>
            <a:ext cx="8374115" cy="461665"/>
          </a:xfrm>
          <a:prstGeom prst="rect">
            <a:avLst/>
          </a:prstGeom>
          <a:noFill/>
        </p:spPr>
        <p:txBody>
          <a:bodyPr wrap="square">
            <a:spAutoFit/>
          </a:bodyPr>
          <a:lstStyle/>
          <a:p>
            <a:pPr>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2, ta có những trường hợp như sau:</a:t>
            </a:r>
            <a:endParaRPr lang="en-US" sz="1200" b="1" dirty="0">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SzPts val="1100"/>
            </a:pPr>
            <a:r>
              <a:rPr lang="en-US" sz="1200" b="1" dirty="0">
                <a:latin typeface="Times New Roman" panose="02020603050405020304" pitchFamily="18" charset="0"/>
                <a:ea typeface="Calibri"/>
                <a:cs typeface="Times New Roman" panose="02020603050405020304" pitchFamily="18" charset="0"/>
                <a:sym typeface="Calibri"/>
              </a:rPr>
              <a:t>3. Total Campaigns Accepted &lt; 1. Ta </a:t>
            </a:r>
            <a:r>
              <a:rPr lang="en-US" sz="1200" b="1" dirty="0" err="1">
                <a:latin typeface="Times New Roman" panose="02020603050405020304" pitchFamily="18" charset="0"/>
                <a:ea typeface="Calibri"/>
                <a:cs typeface="Times New Roman" panose="02020603050405020304" pitchFamily="18" charset="0"/>
                <a:sym typeface="Calibri"/>
              </a:rPr>
              <a:t>thấy</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xác</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suất</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khách</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hàng</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từ</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chối</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chiến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dịch</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Markeing</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là</a:t>
            </a:r>
            <a:r>
              <a:rPr lang="en-US" sz="1200" b="1" dirty="0">
                <a:latin typeface="Times New Roman" panose="02020603050405020304" pitchFamily="18" charset="0"/>
                <a:ea typeface="Calibri"/>
                <a:cs typeface="Times New Roman" panose="02020603050405020304" pitchFamily="18" charset="0"/>
                <a:sym typeface="Calibri"/>
              </a:rPr>
              <a:t> 92.14% </a:t>
            </a:r>
            <a:r>
              <a:rPr lang="en-US" sz="1200" b="1" dirty="0" err="1">
                <a:latin typeface="Times New Roman" panose="02020603050405020304" pitchFamily="18" charset="0"/>
                <a:ea typeface="Calibri"/>
                <a:cs typeface="Times New Roman" panose="02020603050405020304" pitchFamily="18" charset="0"/>
                <a:sym typeface="Calibri"/>
              </a:rPr>
              <a:t>và</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chấp</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nhận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là</a:t>
            </a:r>
            <a:r>
              <a:rPr lang="en-US" sz="1200" b="1" dirty="0">
                <a:latin typeface="Times New Roman" panose="02020603050405020304" pitchFamily="18" charset="0"/>
                <a:ea typeface="Calibri"/>
                <a:cs typeface="Times New Roman" panose="02020603050405020304" pitchFamily="18" charset="0"/>
                <a:sym typeface="Calibri"/>
              </a:rPr>
              <a:t> 7.86% </a:t>
            </a:r>
          </a:p>
        </p:txBody>
      </p:sp>
      <p:pic>
        <p:nvPicPr>
          <p:cNvPr id="6" name="Picture 5">
            <a:extLst>
              <a:ext uri="{FF2B5EF4-FFF2-40B4-BE49-F238E27FC236}">
                <a16:creationId xmlns:a16="http://schemas.microsoft.com/office/drawing/2014/main" id="{2662C736-E917-4655-B39B-80DFE4392E58}"/>
              </a:ext>
            </a:extLst>
          </p:cNvPr>
          <p:cNvPicPr/>
          <p:nvPr/>
        </p:nvPicPr>
        <p:blipFill>
          <a:blip r:embed="rId3"/>
          <a:stretch>
            <a:fillRect/>
          </a:stretch>
        </p:blipFill>
        <p:spPr>
          <a:xfrm>
            <a:off x="1405719" y="1587990"/>
            <a:ext cx="5836603" cy="3220922"/>
          </a:xfrm>
          <a:prstGeom prst="rect">
            <a:avLst/>
          </a:prstGeom>
          <a:noFill/>
          <a:ln>
            <a:noFill/>
          </a:ln>
        </p:spPr>
      </p:pic>
      <p:sp>
        <p:nvSpPr>
          <p:cNvPr id="9" name="TextBox 8">
            <a:extLst>
              <a:ext uri="{FF2B5EF4-FFF2-40B4-BE49-F238E27FC236}">
                <a16:creationId xmlns:a16="http://schemas.microsoft.com/office/drawing/2014/main" id="{1A3C6B88-B95A-4A3E-9BCB-3EAD9264A118}"/>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9FC17FD7-544F-449A-B3F3-48E2B95BFC21}"/>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DC907DF8-F3AF-4C13-B9CA-CF0C744FA530}"/>
              </a:ext>
            </a:extLst>
          </p:cNvPr>
          <p:cNvGrpSpPr/>
          <p:nvPr/>
        </p:nvGrpSpPr>
        <p:grpSpPr>
          <a:xfrm>
            <a:off x="291034" y="142137"/>
            <a:ext cx="8561932" cy="851161"/>
            <a:chOff x="291034" y="142137"/>
            <a:chExt cx="8561932" cy="851161"/>
          </a:xfrm>
        </p:grpSpPr>
        <p:sp>
          <p:nvSpPr>
            <p:cNvPr id="24" name="Rectangle 23">
              <a:extLst>
                <a:ext uri="{FF2B5EF4-FFF2-40B4-BE49-F238E27FC236}">
                  <a16:creationId xmlns:a16="http://schemas.microsoft.com/office/drawing/2014/main" id="{5F33F1F0-C28E-449D-A5F9-5BFD6593F738}"/>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F787922-7AFF-4A27-8DC7-9D7A6F9A5807}"/>
                </a:ext>
              </a:extLst>
            </p:cNvPr>
            <p:cNvGrpSpPr/>
            <p:nvPr/>
          </p:nvGrpSpPr>
          <p:grpSpPr>
            <a:xfrm>
              <a:off x="291034" y="529394"/>
              <a:ext cx="8561932" cy="463904"/>
              <a:chOff x="45732" y="81885"/>
              <a:chExt cx="8561932" cy="368034"/>
            </a:xfrm>
          </p:grpSpPr>
          <p:sp>
            <p:nvSpPr>
              <p:cNvPr id="27" name="Arrow: Pentagon 26">
                <a:extLst>
                  <a:ext uri="{FF2B5EF4-FFF2-40B4-BE49-F238E27FC236}">
                    <a16:creationId xmlns:a16="http://schemas.microsoft.com/office/drawing/2014/main" id="{D58F5D42-2A18-4841-B860-23F4AAE9D008}"/>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Chevron 27">
                <a:extLst>
                  <a:ext uri="{FF2B5EF4-FFF2-40B4-BE49-F238E27FC236}">
                    <a16:creationId xmlns:a16="http://schemas.microsoft.com/office/drawing/2014/main" id="{AF8715AB-FB00-42D2-8A87-457F3E225E3E}"/>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Arrow: Chevron 28">
                <a:extLst>
                  <a:ext uri="{FF2B5EF4-FFF2-40B4-BE49-F238E27FC236}">
                    <a16:creationId xmlns:a16="http://schemas.microsoft.com/office/drawing/2014/main" id="{3F2E8D36-4B2D-4D0A-9C29-D98E32F715A8}"/>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Arrow: Chevron 29">
                <a:extLst>
                  <a:ext uri="{FF2B5EF4-FFF2-40B4-BE49-F238E27FC236}">
                    <a16:creationId xmlns:a16="http://schemas.microsoft.com/office/drawing/2014/main" id="{E8BA79E7-C742-4E36-AD8D-F1961B10659F}"/>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35C3CBCC-C378-4BE9-B394-75D1ED34D935}"/>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2" name="TextBox 31">
                <a:extLst>
                  <a:ext uri="{FF2B5EF4-FFF2-40B4-BE49-F238E27FC236}">
                    <a16:creationId xmlns:a16="http://schemas.microsoft.com/office/drawing/2014/main" id="{F683E421-4FE5-4655-BBA5-36F43783D170}"/>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3" name="TextBox 32">
                <a:extLst>
                  <a:ext uri="{FF2B5EF4-FFF2-40B4-BE49-F238E27FC236}">
                    <a16:creationId xmlns:a16="http://schemas.microsoft.com/office/drawing/2014/main" id="{2FFF0022-AEE6-46DB-8745-3822E547C652}"/>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4" name="TextBox 33">
                <a:extLst>
                  <a:ext uri="{FF2B5EF4-FFF2-40B4-BE49-F238E27FC236}">
                    <a16:creationId xmlns:a16="http://schemas.microsoft.com/office/drawing/2014/main" id="{EA4C77A5-FD6E-4051-910A-E7076ABF4AC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6" name="TextBox 25">
              <a:extLst>
                <a:ext uri="{FF2B5EF4-FFF2-40B4-BE49-F238E27FC236}">
                  <a16:creationId xmlns:a16="http://schemas.microsoft.com/office/drawing/2014/main" id="{3A51190C-866C-41DF-9E0C-EBC9094EE79A}"/>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90451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36</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291034" y="1022589"/>
            <a:ext cx="8609867" cy="461665"/>
          </a:xfrm>
          <a:prstGeom prst="rect">
            <a:avLst/>
          </a:prstGeom>
          <a:noFill/>
        </p:spPr>
        <p:txBody>
          <a:bodyPr wrap="square">
            <a:spAutoFit/>
          </a:bodyPr>
          <a:lstStyle/>
          <a:p>
            <a:pPr lvl="0">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2, ta có những trường hợp như sau:</a:t>
            </a:r>
            <a:endParaRPr lang="en-US" sz="1200" b="1" dirty="0">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SzPts val="1100"/>
            </a:pPr>
            <a:r>
              <a:rPr lang="en-US" sz="1200" b="1" dirty="0">
                <a:latin typeface="Times New Roman" panose="02020603050405020304" pitchFamily="18" charset="0"/>
                <a:ea typeface="Calibri"/>
                <a:cs typeface="Times New Roman" panose="02020603050405020304" pitchFamily="18" charset="0"/>
                <a:sym typeface="Calibri"/>
              </a:rPr>
              <a:t>4. Total Campaigns Accepted &gt;= 3. Ta </a:t>
            </a:r>
            <a:r>
              <a:rPr lang="en-US" sz="1200" b="1" dirty="0" err="1">
                <a:latin typeface="Times New Roman" panose="02020603050405020304" pitchFamily="18" charset="0"/>
                <a:ea typeface="Calibri"/>
                <a:cs typeface="Times New Roman" panose="02020603050405020304" pitchFamily="18" charset="0"/>
                <a:sym typeface="Calibri"/>
              </a:rPr>
              <a:t>thấy</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xác</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suất</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khách</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hàng</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từ</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chối</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chiến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dịch</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Markeing</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là</a:t>
            </a:r>
            <a:r>
              <a:rPr lang="en-US" sz="1200" b="1" dirty="0">
                <a:latin typeface="Times New Roman" panose="02020603050405020304" pitchFamily="18" charset="0"/>
                <a:ea typeface="Calibri"/>
                <a:cs typeface="Times New Roman" panose="02020603050405020304" pitchFamily="18" charset="0"/>
                <a:sym typeface="Calibri"/>
              </a:rPr>
              <a:t> 15.22% </a:t>
            </a:r>
            <a:r>
              <a:rPr lang="en-US" sz="1200" b="1" dirty="0" err="1">
                <a:latin typeface="Times New Roman" panose="02020603050405020304" pitchFamily="18" charset="0"/>
                <a:ea typeface="Calibri"/>
                <a:cs typeface="Times New Roman" panose="02020603050405020304" pitchFamily="18" charset="0"/>
                <a:sym typeface="Calibri"/>
              </a:rPr>
              <a:t>và</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chấp</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nhận</a:t>
            </a:r>
            <a:r>
              <a:rPr lang="en-US" sz="1200" b="1" dirty="0">
                <a:latin typeface="Times New Roman" panose="02020603050405020304" pitchFamily="18" charset="0"/>
                <a:ea typeface="Calibri"/>
                <a:cs typeface="Times New Roman" panose="02020603050405020304" pitchFamily="18" charset="0"/>
                <a:sym typeface="Calibri"/>
              </a:rPr>
              <a:t> </a:t>
            </a:r>
            <a:r>
              <a:rPr lang="en-US" sz="1200" b="1" dirty="0" err="1">
                <a:latin typeface="Times New Roman" panose="02020603050405020304" pitchFamily="18" charset="0"/>
                <a:ea typeface="Calibri"/>
                <a:cs typeface="Times New Roman" panose="02020603050405020304" pitchFamily="18" charset="0"/>
                <a:sym typeface="Calibri"/>
              </a:rPr>
              <a:t>là</a:t>
            </a:r>
            <a:r>
              <a:rPr lang="en-US" sz="1200" b="1" dirty="0">
                <a:latin typeface="Times New Roman" panose="02020603050405020304" pitchFamily="18" charset="0"/>
                <a:ea typeface="Calibri"/>
                <a:cs typeface="Times New Roman" panose="02020603050405020304" pitchFamily="18" charset="0"/>
                <a:sym typeface="Calibri"/>
              </a:rPr>
              <a:t> 84.78%</a:t>
            </a:r>
          </a:p>
        </p:txBody>
      </p:sp>
      <p:pic>
        <p:nvPicPr>
          <p:cNvPr id="5" name="Picture 4">
            <a:extLst>
              <a:ext uri="{FF2B5EF4-FFF2-40B4-BE49-F238E27FC236}">
                <a16:creationId xmlns:a16="http://schemas.microsoft.com/office/drawing/2014/main" id="{2FF65FE0-FFCA-4E83-B97F-E3AFF6D2CE8E}"/>
              </a:ext>
            </a:extLst>
          </p:cNvPr>
          <p:cNvPicPr/>
          <p:nvPr/>
        </p:nvPicPr>
        <p:blipFill>
          <a:blip r:embed="rId3"/>
          <a:stretch>
            <a:fillRect/>
          </a:stretch>
        </p:blipFill>
        <p:spPr>
          <a:xfrm>
            <a:off x="1378452" y="1617859"/>
            <a:ext cx="5947921" cy="3299142"/>
          </a:xfrm>
          <a:prstGeom prst="rect">
            <a:avLst/>
          </a:prstGeom>
          <a:noFill/>
          <a:ln>
            <a:noFill/>
          </a:ln>
        </p:spPr>
      </p:pic>
      <p:grpSp>
        <p:nvGrpSpPr>
          <p:cNvPr id="6" name="Group 5">
            <a:extLst>
              <a:ext uri="{FF2B5EF4-FFF2-40B4-BE49-F238E27FC236}">
                <a16:creationId xmlns:a16="http://schemas.microsoft.com/office/drawing/2014/main" id="{E731D140-C3B9-482E-A930-AD7A0D63B457}"/>
              </a:ext>
            </a:extLst>
          </p:cNvPr>
          <p:cNvGrpSpPr/>
          <p:nvPr/>
        </p:nvGrpSpPr>
        <p:grpSpPr>
          <a:xfrm>
            <a:off x="1037230" y="2020958"/>
            <a:ext cx="6371002" cy="973310"/>
            <a:chOff x="2436124" y="1073542"/>
            <a:chExt cx="6707875" cy="973310"/>
          </a:xfrm>
        </p:grpSpPr>
        <p:sp>
          <p:nvSpPr>
            <p:cNvPr id="3" name="Rectangle: Rounded Corners 2">
              <a:extLst>
                <a:ext uri="{FF2B5EF4-FFF2-40B4-BE49-F238E27FC236}">
                  <a16:creationId xmlns:a16="http://schemas.microsoft.com/office/drawing/2014/main" id="{E100B215-9D78-47AB-8AF4-5D6440107207}"/>
                </a:ext>
              </a:extLst>
            </p:cNvPr>
            <p:cNvSpPr/>
            <p:nvPr/>
          </p:nvSpPr>
          <p:spPr>
            <a:xfrm>
              <a:off x="2816943" y="1073542"/>
              <a:ext cx="6327056" cy="973310"/>
            </a:xfrm>
            <a:prstGeom prst="roundRect">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4CC26BC-2D99-49AB-B640-626F246122EE}"/>
                </a:ext>
              </a:extLst>
            </p:cNvPr>
            <p:cNvSpPr txBox="1"/>
            <p:nvPr/>
          </p:nvSpPr>
          <p:spPr>
            <a:xfrm>
              <a:off x="2436124" y="1142093"/>
              <a:ext cx="6644689" cy="815801"/>
            </a:xfrm>
            <a:prstGeom prst="rect">
              <a:avLst/>
            </a:prstGeom>
            <a:noFill/>
          </p:spPr>
          <p:txBody>
            <a:bodyPr wrap="square">
              <a:spAutoFit/>
            </a:bodyPr>
            <a:lstStyle/>
            <a:p>
              <a:pPr marL="381000" marR="0" algn="just">
                <a:lnSpc>
                  <a:spcPct val="115000"/>
                </a:lnSpc>
                <a:spcBef>
                  <a:spcPts val="0"/>
                </a:spcBef>
                <a:spcAft>
                  <a:spcPts val="1200"/>
                </a:spcAft>
              </a:pP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lu</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Đố</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ứ</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2,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khách</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hàng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có</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ố</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ầ</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ấ</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chi</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ị</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Marketing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đ</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ó</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&gt;= 3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ẽ</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có</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ă</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ấ</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chi</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ị</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Marketing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trong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ươ</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lai</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cao</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ơ</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1" name="TextBox 10">
            <a:extLst>
              <a:ext uri="{FF2B5EF4-FFF2-40B4-BE49-F238E27FC236}">
                <a16:creationId xmlns:a16="http://schemas.microsoft.com/office/drawing/2014/main" id="{D0A2084A-6A1D-423C-BEE0-D7B1E205A8F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D1CB7E6-0A32-431F-9553-8A6EFC0FC438}"/>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38" name="Group 37">
            <a:extLst>
              <a:ext uri="{FF2B5EF4-FFF2-40B4-BE49-F238E27FC236}">
                <a16:creationId xmlns:a16="http://schemas.microsoft.com/office/drawing/2014/main" id="{A6E81C77-DF48-4096-9FF7-80B75C97AF49}"/>
              </a:ext>
            </a:extLst>
          </p:cNvPr>
          <p:cNvGrpSpPr/>
          <p:nvPr/>
        </p:nvGrpSpPr>
        <p:grpSpPr>
          <a:xfrm>
            <a:off x="291034" y="142137"/>
            <a:ext cx="8561932" cy="851161"/>
            <a:chOff x="291034" y="142137"/>
            <a:chExt cx="8561932" cy="851161"/>
          </a:xfrm>
        </p:grpSpPr>
        <p:sp>
          <p:nvSpPr>
            <p:cNvPr id="39" name="Rectangle 38">
              <a:extLst>
                <a:ext uri="{FF2B5EF4-FFF2-40B4-BE49-F238E27FC236}">
                  <a16:creationId xmlns:a16="http://schemas.microsoft.com/office/drawing/2014/main" id="{73F42ED8-21C6-4142-8A66-03186AC4C0B8}"/>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E14DD84-F1FA-4A03-A59D-8169D471D589}"/>
                </a:ext>
              </a:extLst>
            </p:cNvPr>
            <p:cNvGrpSpPr/>
            <p:nvPr/>
          </p:nvGrpSpPr>
          <p:grpSpPr>
            <a:xfrm>
              <a:off x="291034" y="529394"/>
              <a:ext cx="8561932" cy="463904"/>
              <a:chOff x="45732" y="81885"/>
              <a:chExt cx="8561932" cy="368034"/>
            </a:xfrm>
          </p:grpSpPr>
          <p:sp>
            <p:nvSpPr>
              <p:cNvPr id="42" name="Arrow: Pentagon 41">
                <a:extLst>
                  <a:ext uri="{FF2B5EF4-FFF2-40B4-BE49-F238E27FC236}">
                    <a16:creationId xmlns:a16="http://schemas.microsoft.com/office/drawing/2014/main" id="{F6E6C52B-D35C-44F4-A0D9-23D938BFEAA7}"/>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Chevron 42">
                <a:extLst>
                  <a:ext uri="{FF2B5EF4-FFF2-40B4-BE49-F238E27FC236}">
                    <a16:creationId xmlns:a16="http://schemas.microsoft.com/office/drawing/2014/main" id="{AA17FBF0-510B-4766-BFD7-2F6FDC5EF4D6}"/>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hevron 43">
                <a:extLst>
                  <a:ext uri="{FF2B5EF4-FFF2-40B4-BE49-F238E27FC236}">
                    <a16:creationId xmlns:a16="http://schemas.microsoft.com/office/drawing/2014/main" id="{E3551C1E-D764-4F5B-91BA-FCA0ED2A875E}"/>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Chevron 44">
                <a:extLst>
                  <a:ext uri="{FF2B5EF4-FFF2-40B4-BE49-F238E27FC236}">
                    <a16:creationId xmlns:a16="http://schemas.microsoft.com/office/drawing/2014/main" id="{B8FEB938-40B2-4A0E-9D68-4C5644C69BFE}"/>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B4564820-CC6A-4230-92F6-ABC7664C7B15}"/>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47" name="TextBox 46">
                <a:extLst>
                  <a:ext uri="{FF2B5EF4-FFF2-40B4-BE49-F238E27FC236}">
                    <a16:creationId xmlns:a16="http://schemas.microsoft.com/office/drawing/2014/main" id="{C5274DEB-D52E-48F0-8ADA-3BF35123FB48}"/>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48" name="TextBox 47">
                <a:extLst>
                  <a:ext uri="{FF2B5EF4-FFF2-40B4-BE49-F238E27FC236}">
                    <a16:creationId xmlns:a16="http://schemas.microsoft.com/office/drawing/2014/main" id="{AD99CC3B-185D-44A6-B78E-06E1BB3F5AD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49" name="TextBox 48">
                <a:extLst>
                  <a:ext uri="{FF2B5EF4-FFF2-40B4-BE49-F238E27FC236}">
                    <a16:creationId xmlns:a16="http://schemas.microsoft.com/office/drawing/2014/main" id="{5C90A08E-3CC4-4A7F-80B5-AE046CCACBC4}"/>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145C695E-254C-411D-9AF6-92E25BABF9D0}"/>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0868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37</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313800" y="1011795"/>
            <a:ext cx="8386648" cy="646331"/>
          </a:xfrm>
          <a:prstGeom prst="rect">
            <a:avLst/>
          </a:prstGeom>
          <a:noFill/>
        </p:spPr>
        <p:txBody>
          <a:bodyPr wrap="square">
            <a:spAutoFit/>
          </a:bodyPr>
          <a:lstStyle/>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3, ta có những trường hợp như sau:</a:t>
            </a:r>
          </a:p>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1. Total Campaigns Accepted &lt; 1 and Num Web Visits Month &lt; 8 . Ta thấy xác suất khách hàng từ chối chiến dịch Markeing là 94.09% và chấp nhận là 5.91% </a:t>
            </a:r>
          </a:p>
        </p:txBody>
      </p:sp>
      <p:pic>
        <p:nvPicPr>
          <p:cNvPr id="5" name="Picture 4">
            <a:extLst>
              <a:ext uri="{FF2B5EF4-FFF2-40B4-BE49-F238E27FC236}">
                <a16:creationId xmlns:a16="http://schemas.microsoft.com/office/drawing/2014/main" id="{218BA0E8-E7DF-4E9E-9C5F-18B6AA0CDF0D}"/>
              </a:ext>
            </a:extLst>
          </p:cNvPr>
          <p:cNvPicPr/>
          <p:nvPr/>
        </p:nvPicPr>
        <p:blipFill>
          <a:blip r:embed="rId3"/>
          <a:stretch>
            <a:fillRect/>
          </a:stretch>
        </p:blipFill>
        <p:spPr>
          <a:xfrm>
            <a:off x="861551" y="1738449"/>
            <a:ext cx="7280812" cy="3262359"/>
          </a:xfrm>
          <a:prstGeom prst="rect">
            <a:avLst/>
          </a:prstGeom>
          <a:noFill/>
          <a:ln>
            <a:noFill/>
          </a:ln>
        </p:spPr>
      </p:pic>
      <p:sp>
        <p:nvSpPr>
          <p:cNvPr id="9" name="TextBox 8">
            <a:extLst>
              <a:ext uri="{FF2B5EF4-FFF2-40B4-BE49-F238E27FC236}">
                <a16:creationId xmlns:a16="http://schemas.microsoft.com/office/drawing/2014/main" id="{A9A15F76-701B-4AE3-AD0D-B847E7764B87}"/>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8E2ACF5D-106F-42AA-B6C2-DAC8B1E20ABE}"/>
              </a:ext>
            </a:extLst>
          </p:cNvPr>
          <p:cNvGrpSpPr/>
          <p:nvPr/>
        </p:nvGrpSpPr>
        <p:grpSpPr>
          <a:xfrm>
            <a:off x="291034" y="142137"/>
            <a:ext cx="8561932" cy="851161"/>
            <a:chOff x="291034" y="142137"/>
            <a:chExt cx="8561932" cy="851161"/>
          </a:xfrm>
        </p:grpSpPr>
        <p:sp>
          <p:nvSpPr>
            <p:cNvPr id="11" name="Rectangle 10">
              <a:extLst>
                <a:ext uri="{FF2B5EF4-FFF2-40B4-BE49-F238E27FC236}">
                  <a16:creationId xmlns:a16="http://schemas.microsoft.com/office/drawing/2014/main" id="{6214C1D3-28B1-4286-B5AE-F46852CA9DCA}"/>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556CDE1-B45E-44A4-9CF8-7FBFA8EBAA83}"/>
                </a:ext>
              </a:extLst>
            </p:cNvPr>
            <p:cNvGrpSpPr/>
            <p:nvPr/>
          </p:nvGrpSpPr>
          <p:grpSpPr>
            <a:xfrm>
              <a:off x="291034" y="529394"/>
              <a:ext cx="8561932" cy="463904"/>
              <a:chOff x="45732" y="81885"/>
              <a:chExt cx="8561932" cy="368034"/>
            </a:xfrm>
          </p:grpSpPr>
          <p:sp>
            <p:nvSpPr>
              <p:cNvPr id="14" name="Arrow: Pentagon 13">
                <a:extLst>
                  <a:ext uri="{FF2B5EF4-FFF2-40B4-BE49-F238E27FC236}">
                    <a16:creationId xmlns:a16="http://schemas.microsoft.com/office/drawing/2014/main" id="{4E987261-6D48-411D-8302-9FECF54CC984}"/>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a:extLst>
                  <a:ext uri="{FF2B5EF4-FFF2-40B4-BE49-F238E27FC236}">
                    <a16:creationId xmlns:a16="http://schemas.microsoft.com/office/drawing/2014/main" id="{C9AE1577-8545-4991-8FF8-9BFB7A44C938}"/>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Arrow: Chevron 15">
                <a:extLst>
                  <a:ext uri="{FF2B5EF4-FFF2-40B4-BE49-F238E27FC236}">
                    <a16:creationId xmlns:a16="http://schemas.microsoft.com/office/drawing/2014/main" id="{F50F324A-A255-49B3-95A9-9F0D986495A7}"/>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B57C1728-F61A-4728-8D92-735448EADCE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7D046B5D-3447-4313-AFB7-D66D9F09361B}"/>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19" name="TextBox 18">
                <a:extLst>
                  <a:ext uri="{FF2B5EF4-FFF2-40B4-BE49-F238E27FC236}">
                    <a16:creationId xmlns:a16="http://schemas.microsoft.com/office/drawing/2014/main" id="{F156251D-8ABF-4B1F-8CCD-BD205D9021DC}"/>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0" name="TextBox 19">
                <a:extLst>
                  <a:ext uri="{FF2B5EF4-FFF2-40B4-BE49-F238E27FC236}">
                    <a16:creationId xmlns:a16="http://schemas.microsoft.com/office/drawing/2014/main" id="{05A55B8B-7609-44D3-8FAD-A9468D2740AB}"/>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1" name="TextBox 20">
                <a:extLst>
                  <a:ext uri="{FF2B5EF4-FFF2-40B4-BE49-F238E27FC236}">
                    <a16:creationId xmlns:a16="http://schemas.microsoft.com/office/drawing/2014/main" id="{D00235B8-7735-47A0-9F39-711119B317F6}"/>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3" name="TextBox 12">
              <a:extLst>
                <a:ext uri="{FF2B5EF4-FFF2-40B4-BE49-F238E27FC236}">
                  <a16:creationId xmlns:a16="http://schemas.microsoft.com/office/drawing/2014/main" id="{F9F6F932-F77C-489E-974E-5332AF1DBA3D}"/>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79361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38</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336833" y="1022589"/>
            <a:ext cx="8329495" cy="646331"/>
          </a:xfrm>
          <a:prstGeom prst="rect">
            <a:avLst/>
          </a:prstGeom>
          <a:noFill/>
        </p:spPr>
        <p:txBody>
          <a:bodyPr wrap="square">
            <a:spAutoFit/>
          </a:bodyPr>
          <a:lstStyle/>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3, ta có những trường hợp như sau:</a:t>
            </a:r>
          </a:p>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2. Total Campaigns Accepted &lt; 1 and Num Web Visits Month &gt;= 8 . Ta thấy xác suất khách hàng từ chối chiến dịch Markeing là 84.84% và chấp nhận là 15.16%</a:t>
            </a:r>
          </a:p>
        </p:txBody>
      </p:sp>
      <p:pic>
        <p:nvPicPr>
          <p:cNvPr id="6" name="Picture 5">
            <a:extLst>
              <a:ext uri="{FF2B5EF4-FFF2-40B4-BE49-F238E27FC236}">
                <a16:creationId xmlns:a16="http://schemas.microsoft.com/office/drawing/2014/main" id="{F9345B67-74ED-4AA7-A9A7-76D4AC5C42B9}"/>
              </a:ext>
            </a:extLst>
          </p:cNvPr>
          <p:cNvPicPr/>
          <p:nvPr/>
        </p:nvPicPr>
        <p:blipFill>
          <a:blip r:embed="rId3"/>
          <a:stretch>
            <a:fillRect/>
          </a:stretch>
        </p:blipFill>
        <p:spPr>
          <a:xfrm>
            <a:off x="831825" y="1706079"/>
            <a:ext cx="7408896" cy="3294729"/>
          </a:xfrm>
          <a:prstGeom prst="rect">
            <a:avLst/>
          </a:prstGeom>
          <a:noFill/>
          <a:ln>
            <a:noFill/>
          </a:ln>
        </p:spPr>
      </p:pic>
      <p:grpSp>
        <p:nvGrpSpPr>
          <p:cNvPr id="9" name="Group 8">
            <a:extLst>
              <a:ext uri="{FF2B5EF4-FFF2-40B4-BE49-F238E27FC236}">
                <a16:creationId xmlns:a16="http://schemas.microsoft.com/office/drawing/2014/main" id="{D4702C11-B5D5-4165-A784-6A51F0CC7ACF}"/>
              </a:ext>
            </a:extLst>
          </p:cNvPr>
          <p:cNvGrpSpPr/>
          <p:nvPr/>
        </p:nvGrpSpPr>
        <p:grpSpPr>
          <a:xfrm>
            <a:off x="1022029" y="1780456"/>
            <a:ext cx="6532006" cy="1233783"/>
            <a:chOff x="2436124" y="1073541"/>
            <a:chExt cx="6723400" cy="1233783"/>
          </a:xfrm>
        </p:grpSpPr>
        <p:sp>
          <p:nvSpPr>
            <p:cNvPr id="10" name="Rectangle: Rounded Corners 9">
              <a:extLst>
                <a:ext uri="{FF2B5EF4-FFF2-40B4-BE49-F238E27FC236}">
                  <a16:creationId xmlns:a16="http://schemas.microsoft.com/office/drawing/2014/main" id="{B3D21CB6-911E-4772-BCB0-9859AA9A2583}"/>
                </a:ext>
              </a:extLst>
            </p:cNvPr>
            <p:cNvSpPr/>
            <p:nvPr/>
          </p:nvSpPr>
          <p:spPr>
            <a:xfrm>
              <a:off x="2708955" y="1073541"/>
              <a:ext cx="6450569" cy="1233783"/>
            </a:xfrm>
            <a:prstGeom prst="roundRect">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CBD81AE-7E93-48E9-8708-D6BA26A1DD41}"/>
                </a:ext>
              </a:extLst>
            </p:cNvPr>
            <p:cNvSpPr txBox="1"/>
            <p:nvPr/>
          </p:nvSpPr>
          <p:spPr>
            <a:xfrm>
              <a:off x="2436124" y="1142093"/>
              <a:ext cx="6644689" cy="1067665"/>
            </a:xfrm>
            <a:prstGeom prst="rect">
              <a:avLst/>
            </a:prstGeom>
            <a:noFill/>
          </p:spPr>
          <p:txBody>
            <a:bodyPr wrap="square">
              <a:spAutoFit/>
            </a:bodyPr>
            <a:lstStyle/>
            <a:p>
              <a:pPr marL="381000" marR="0" algn="just">
                <a:lnSpc>
                  <a:spcPct val="115000"/>
                </a:lnSpc>
                <a:spcBef>
                  <a:spcPts val="0"/>
                </a:spcBef>
                <a:spcAft>
                  <a:spcPts val="1200"/>
                </a:spcAft>
              </a:pP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vi-VN"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Kết luận: Đối với mức 3, những khách hàng có số lần chấp nhận những chiến dịch Marketing trước đó &lt; 1 sẽ có khả năng không chấp nhận chiến dịch Marketing trong tương lai. Nhưng với số lần ghé thăm website &gt;= 8 thì tỉ lệ chấp nhận chiến dịch Marketing sẽ cao hơn.</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2" name="TextBox 11">
            <a:extLst>
              <a:ext uri="{FF2B5EF4-FFF2-40B4-BE49-F238E27FC236}">
                <a16:creationId xmlns:a16="http://schemas.microsoft.com/office/drawing/2014/main" id="{EB97A4B5-78E7-4DD4-89E1-2655CFA5AFE0}"/>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CFD0D65-C83B-476C-9D79-923C1888F7CE}"/>
              </a:ext>
            </a:extLst>
          </p:cNvPr>
          <p:cNvGrpSpPr/>
          <p:nvPr/>
        </p:nvGrpSpPr>
        <p:grpSpPr>
          <a:xfrm>
            <a:off x="291034" y="142137"/>
            <a:ext cx="8561932" cy="851161"/>
            <a:chOff x="291034" y="142137"/>
            <a:chExt cx="8561932" cy="851161"/>
          </a:xfrm>
        </p:grpSpPr>
        <p:sp>
          <p:nvSpPr>
            <p:cNvPr id="14" name="Rectangle 13">
              <a:extLst>
                <a:ext uri="{FF2B5EF4-FFF2-40B4-BE49-F238E27FC236}">
                  <a16:creationId xmlns:a16="http://schemas.microsoft.com/office/drawing/2014/main" id="{00DEDA59-581B-4B3E-8F52-7606D284000D}"/>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A211126-AA7D-4013-802C-49C38BACB09E}"/>
                </a:ext>
              </a:extLst>
            </p:cNvPr>
            <p:cNvGrpSpPr/>
            <p:nvPr/>
          </p:nvGrpSpPr>
          <p:grpSpPr>
            <a:xfrm>
              <a:off x="291034" y="529394"/>
              <a:ext cx="8561932" cy="463904"/>
              <a:chOff x="45732" y="81885"/>
              <a:chExt cx="8561932" cy="368034"/>
            </a:xfrm>
          </p:grpSpPr>
          <p:sp>
            <p:nvSpPr>
              <p:cNvPr id="17" name="Arrow: Pentagon 16">
                <a:extLst>
                  <a:ext uri="{FF2B5EF4-FFF2-40B4-BE49-F238E27FC236}">
                    <a16:creationId xmlns:a16="http://schemas.microsoft.com/office/drawing/2014/main" id="{3A0987BE-F4A1-45DA-B657-5B7B2D86A3CB}"/>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1977FC8F-8FDB-491E-8E08-2F9EFD8E7590}"/>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hevron 18">
                <a:extLst>
                  <a:ext uri="{FF2B5EF4-FFF2-40B4-BE49-F238E27FC236}">
                    <a16:creationId xmlns:a16="http://schemas.microsoft.com/office/drawing/2014/main" id="{F31B6A34-4B4E-4461-8255-CFC2AE198E45}"/>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496F2F24-30C9-493A-8926-06DF701742C9}"/>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F45309B6-D8ED-472E-A5FD-1F770E1D2AEA}"/>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2" name="TextBox 21">
                <a:extLst>
                  <a:ext uri="{FF2B5EF4-FFF2-40B4-BE49-F238E27FC236}">
                    <a16:creationId xmlns:a16="http://schemas.microsoft.com/office/drawing/2014/main" id="{B738C8F3-EA80-45AD-9778-FEC9C470C54E}"/>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3" name="TextBox 22">
                <a:extLst>
                  <a:ext uri="{FF2B5EF4-FFF2-40B4-BE49-F238E27FC236}">
                    <a16:creationId xmlns:a16="http://schemas.microsoft.com/office/drawing/2014/main" id="{347C3289-C23F-4689-9A98-7610C8BB5DD4}"/>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4" name="TextBox 23">
                <a:extLst>
                  <a:ext uri="{FF2B5EF4-FFF2-40B4-BE49-F238E27FC236}">
                    <a16:creationId xmlns:a16="http://schemas.microsoft.com/office/drawing/2014/main" id="{69C8ECBB-60E5-4D72-8778-9E30021A9177}"/>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id="{B0C69499-3CDC-4FFD-B00F-83FB4199EBF6}"/>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300238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39</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350822" y="1030457"/>
            <a:ext cx="8240444" cy="646331"/>
          </a:xfrm>
          <a:prstGeom prst="rect">
            <a:avLst/>
          </a:prstGeom>
          <a:noFill/>
        </p:spPr>
        <p:txBody>
          <a:bodyPr wrap="square">
            <a:spAutoFit/>
          </a:bodyPr>
          <a:lstStyle/>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4, ta có những trường hợp như sau:</a:t>
            </a:r>
          </a:p>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1. Total Campaigns Accepted &lt; 1 and Num Web Visits Month &lt; 8 and Total Spent &gt;= 1013.600. Ta thấy xác suất khách hàng từ chối chiến dịch Markeing là 86.45% và chấp nhận là 13.55% </a:t>
            </a:r>
          </a:p>
        </p:txBody>
      </p:sp>
      <p:pic>
        <p:nvPicPr>
          <p:cNvPr id="6" name="Picture 5">
            <a:extLst>
              <a:ext uri="{FF2B5EF4-FFF2-40B4-BE49-F238E27FC236}">
                <a16:creationId xmlns:a16="http://schemas.microsoft.com/office/drawing/2014/main" id="{BEB2F4E6-5AD0-45CD-9E2E-4AC46A07CA39}"/>
              </a:ext>
            </a:extLst>
          </p:cNvPr>
          <p:cNvPicPr/>
          <p:nvPr/>
        </p:nvPicPr>
        <p:blipFill>
          <a:blip r:embed="rId3"/>
          <a:stretch>
            <a:fillRect/>
          </a:stretch>
        </p:blipFill>
        <p:spPr>
          <a:xfrm>
            <a:off x="507461" y="1768951"/>
            <a:ext cx="7988991" cy="2958172"/>
          </a:xfrm>
          <a:prstGeom prst="rect">
            <a:avLst/>
          </a:prstGeom>
          <a:noFill/>
          <a:ln>
            <a:noFill/>
          </a:ln>
        </p:spPr>
      </p:pic>
      <p:sp>
        <p:nvSpPr>
          <p:cNvPr id="9" name="TextBox 8">
            <a:extLst>
              <a:ext uri="{FF2B5EF4-FFF2-40B4-BE49-F238E27FC236}">
                <a16:creationId xmlns:a16="http://schemas.microsoft.com/office/drawing/2014/main" id="{1406D01B-1584-4F7F-9F0C-47ECC47BA905}"/>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AB4401BB-FC36-4D13-9621-631410F21D7F}"/>
              </a:ext>
            </a:extLst>
          </p:cNvPr>
          <p:cNvGrpSpPr/>
          <p:nvPr/>
        </p:nvGrpSpPr>
        <p:grpSpPr>
          <a:xfrm>
            <a:off x="291034" y="142137"/>
            <a:ext cx="8561932" cy="851161"/>
            <a:chOff x="291034" y="142137"/>
            <a:chExt cx="8561932" cy="851161"/>
          </a:xfrm>
        </p:grpSpPr>
        <p:sp>
          <p:nvSpPr>
            <p:cNvPr id="11" name="Rectangle 10">
              <a:extLst>
                <a:ext uri="{FF2B5EF4-FFF2-40B4-BE49-F238E27FC236}">
                  <a16:creationId xmlns:a16="http://schemas.microsoft.com/office/drawing/2014/main" id="{DDCFB071-4C85-49C4-885B-BDF825BBFC71}"/>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98FA85F-AFAF-41F7-83E4-55C7990D79E0}"/>
                </a:ext>
              </a:extLst>
            </p:cNvPr>
            <p:cNvGrpSpPr/>
            <p:nvPr/>
          </p:nvGrpSpPr>
          <p:grpSpPr>
            <a:xfrm>
              <a:off x="291034" y="529394"/>
              <a:ext cx="8561932" cy="463904"/>
              <a:chOff x="45732" y="81885"/>
              <a:chExt cx="8561932" cy="368034"/>
            </a:xfrm>
          </p:grpSpPr>
          <p:sp>
            <p:nvSpPr>
              <p:cNvPr id="14" name="Arrow: Pentagon 13">
                <a:extLst>
                  <a:ext uri="{FF2B5EF4-FFF2-40B4-BE49-F238E27FC236}">
                    <a16:creationId xmlns:a16="http://schemas.microsoft.com/office/drawing/2014/main" id="{77BEAC50-FD1F-4B20-90AB-CCB36363C25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a:extLst>
                  <a:ext uri="{FF2B5EF4-FFF2-40B4-BE49-F238E27FC236}">
                    <a16:creationId xmlns:a16="http://schemas.microsoft.com/office/drawing/2014/main" id="{F25BA455-6C71-4C4F-8394-66836E311F1C}"/>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Arrow: Chevron 15">
                <a:extLst>
                  <a:ext uri="{FF2B5EF4-FFF2-40B4-BE49-F238E27FC236}">
                    <a16:creationId xmlns:a16="http://schemas.microsoft.com/office/drawing/2014/main" id="{9E40F866-F273-4B0C-B87E-697E72BB070C}"/>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A5F8336F-0694-421A-A298-293DDADFC529}"/>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B567D95F-78BB-4361-BAF8-16E52A512159}"/>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19" name="TextBox 18">
                <a:extLst>
                  <a:ext uri="{FF2B5EF4-FFF2-40B4-BE49-F238E27FC236}">
                    <a16:creationId xmlns:a16="http://schemas.microsoft.com/office/drawing/2014/main" id="{9B8157A3-F794-455A-92DF-145D859B0FFA}"/>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0" name="TextBox 19">
                <a:extLst>
                  <a:ext uri="{FF2B5EF4-FFF2-40B4-BE49-F238E27FC236}">
                    <a16:creationId xmlns:a16="http://schemas.microsoft.com/office/drawing/2014/main" id="{7538BCEB-2607-456B-ACE3-FA4E2ABBE459}"/>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1" name="TextBox 20">
                <a:extLst>
                  <a:ext uri="{FF2B5EF4-FFF2-40B4-BE49-F238E27FC236}">
                    <a16:creationId xmlns:a16="http://schemas.microsoft.com/office/drawing/2014/main" id="{EEE20F84-6838-43D7-BAEB-F76171B6C692}"/>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3" name="TextBox 12">
              <a:extLst>
                <a:ext uri="{FF2B5EF4-FFF2-40B4-BE49-F238E27FC236}">
                  <a16:creationId xmlns:a16="http://schemas.microsoft.com/office/drawing/2014/main" id="{61C622F9-9790-4AC8-9E45-3407C22D4CA7}"/>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369376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a:t>
            </a:fld>
            <a:endParaRPr sz="1800" b="1" dirty="0">
              <a:latin typeface="Times New Roman" panose="02020603050405020304" pitchFamily="18" charset="0"/>
              <a:cs typeface="Times New Roman" panose="02020603050405020304" pitchFamily="18" charset="0"/>
            </a:endParaRPr>
          </a:p>
        </p:txBody>
      </p:sp>
      <p:sp>
        <p:nvSpPr>
          <p:cNvPr id="3" name="Google Shape;359;p14">
            <a:extLst>
              <a:ext uri="{FF2B5EF4-FFF2-40B4-BE49-F238E27FC236}">
                <a16:creationId xmlns:a16="http://schemas.microsoft.com/office/drawing/2014/main" id="{45B98054-712E-484E-AC0B-3E02BFF18724}"/>
              </a:ext>
            </a:extLst>
          </p:cNvPr>
          <p:cNvSpPr txBox="1">
            <a:spLocks/>
          </p:cNvSpPr>
          <p:nvPr/>
        </p:nvSpPr>
        <p:spPr>
          <a:xfrm>
            <a:off x="1772108" y="2306877"/>
            <a:ext cx="5686416" cy="751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US" sz="4800" b="1" dirty="0" err="1">
                <a:latin typeface="Times New Roman" panose="02020603050405020304" pitchFamily="18" charset="0"/>
                <a:cs typeface="Times New Roman" panose="02020603050405020304" pitchFamily="18" charset="0"/>
              </a:rPr>
              <a:t>Giới</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thiệu</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tổng</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quan</a:t>
            </a:r>
            <a:endParaRPr lang="en-US" sz="4800" b="1" dirty="0">
              <a:latin typeface="Times New Roman" panose="02020603050405020304" pitchFamily="18" charset="0"/>
              <a:cs typeface="Times New Roman" panose="02020603050405020304" pitchFamily="18" charset="0"/>
            </a:endParaRPr>
          </a:p>
        </p:txBody>
      </p:sp>
      <p:grpSp>
        <p:nvGrpSpPr>
          <p:cNvPr id="4" name="Google Shape;5032;p49">
            <a:extLst>
              <a:ext uri="{FF2B5EF4-FFF2-40B4-BE49-F238E27FC236}">
                <a16:creationId xmlns:a16="http://schemas.microsoft.com/office/drawing/2014/main" id="{64F063DC-7CC8-48DD-B24E-E8B1D76537D4}"/>
              </a:ext>
            </a:extLst>
          </p:cNvPr>
          <p:cNvGrpSpPr/>
          <p:nvPr/>
        </p:nvGrpSpPr>
        <p:grpSpPr>
          <a:xfrm>
            <a:off x="321404" y="376695"/>
            <a:ext cx="2320392" cy="2305879"/>
            <a:chOff x="1442627" y="5710929"/>
            <a:chExt cx="594318" cy="590600"/>
          </a:xfrm>
        </p:grpSpPr>
        <p:sp>
          <p:nvSpPr>
            <p:cNvPr id="5" name="Google Shape;5033;p49">
              <a:extLst>
                <a:ext uri="{FF2B5EF4-FFF2-40B4-BE49-F238E27FC236}">
                  <a16:creationId xmlns:a16="http://schemas.microsoft.com/office/drawing/2014/main" id="{D33AA741-0D35-48F7-92EA-6537D2055704}"/>
                </a:ext>
              </a:extLst>
            </p:cNvPr>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chemeClr val="accent5">
                <a:lumMod val="25000"/>
                <a:lumOff val="7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 name="Google Shape;5034;p49">
              <a:extLst>
                <a:ext uri="{FF2B5EF4-FFF2-40B4-BE49-F238E27FC236}">
                  <a16:creationId xmlns:a16="http://schemas.microsoft.com/office/drawing/2014/main" id="{5FCA5080-4802-48A2-A5C4-5261BC92ED24}"/>
                </a:ext>
              </a:extLst>
            </p:cNvPr>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chemeClr val="accent4">
                <a:lumMod val="40000"/>
                <a:lumOff val="6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 name="Google Shape;5035;p49">
              <a:extLst>
                <a:ext uri="{FF2B5EF4-FFF2-40B4-BE49-F238E27FC236}">
                  <a16:creationId xmlns:a16="http://schemas.microsoft.com/office/drawing/2014/main" id="{9F4F1332-C4D1-4EE1-8244-17E5F41F9EA1}"/>
                </a:ext>
              </a:extLst>
            </p:cNvPr>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chemeClr val="accent4">
                <a:lumMod val="20000"/>
                <a:lumOff val="8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8" name="Google Shape;5036;p49">
              <a:extLst>
                <a:ext uri="{FF2B5EF4-FFF2-40B4-BE49-F238E27FC236}">
                  <a16:creationId xmlns:a16="http://schemas.microsoft.com/office/drawing/2014/main" id="{06FF43B9-31F4-42A6-9B18-279071464A59}"/>
                </a:ext>
              </a:extLst>
            </p:cNvPr>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chemeClr val="accent4">
                <a:lumMod val="40000"/>
                <a:lumOff val="6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 name="TextBox 1">
            <a:extLst>
              <a:ext uri="{FF2B5EF4-FFF2-40B4-BE49-F238E27FC236}">
                <a16:creationId xmlns:a16="http://schemas.microsoft.com/office/drawing/2014/main" id="{F59DDC5C-E7E6-4885-AF37-FD66138F52A0}"/>
              </a:ext>
            </a:extLst>
          </p:cNvPr>
          <p:cNvSpPr txBox="1"/>
          <p:nvPr/>
        </p:nvSpPr>
        <p:spPr>
          <a:xfrm>
            <a:off x="1494110" y="706084"/>
            <a:ext cx="98608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01</a:t>
            </a:r>
          </a:p>
        </p:txBody>
      </p:sp>
      <p:grpSp>
        <p:nvGrpSpPr>
          <p:cNvPr id="10" name="Google Shape;4414;p48">
            <a:extLst>
              <a:ext uri="{FF2B5EF4-FFF2-40B4-BE49-F238E27FC236}">
                <a16:creationId xmlns:a16="http://schemas.microsoft.com/office/drawing/2014/main" id="{87D95577-6BAC-43CD-A575-E963D5B2370E}"/>
              </a:ext>
            </a:extLst>
          </p:cNvPr>
          <p:cNvGrpSpPr/>
          <p:nvPr/>
        </p:nvGrpSpPr>
        <p:grpSpPr>
          <a:xfrm>
            <a:off x="623198" y="745099"/>
            <a:ext cx="684291" cy="828212"/>
            <a:chOff x="584925" y="922575"/>
            <a:chExt cx="415200" cy="502525"/>
          </a:xfrm>
        </p:grpSpPr>
        <p:sp>
          <p:nvSpPr>
            <p:cNvPr id="11" name="Google Shape;4415;p48">
              <a:extLst>
                <a:ext uri="{FF2B5EF4-FFF2-40B4-BE49-F238E27FC236}">
                  <a16:creationId xmlns:a16="http://schemas.microsoft.com/office/drawing/2014/main" id="{AD429F05-B298-42EA-AA37-2210BF190F11}"/>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2" name="Google Shape;4416;p48">
              <a:extLst>
                <a:ext uri="{FF2B5EF4-FFF2-40B4-BE49-F238E27FC236}">
                  <a16:creationId xmlns:a16="http://schemas.microsoft.com/office/drawing/2014/main" id="{E1355338-6EDD-4160-8C9F-A72065801628}"/>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3" name="Google Shape;4417;p48">
              <a:extLst>
                <a:ext uri="{FF2B5EF4-FFF2-40B4-BE49-F238E27FC236}">
                  <a16:creationId xmlns:a16="http://schemas.microsoft.com/office/drawing/2014/main" id="{4C7F2909-58C2-4587-96C0-011E3FBF1595}"/>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93626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40</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325022" y="1032807"/>
            <a:ext cx="8527944" cy="646331"/>
          </a:xfrm>
          <a:prstGeom prst="rect">
            <a:avLst/>
          </a:prstGeom>
          <a:noFill/>
        </p:spPr>
        <p:txBody>
          <a:bodyPr wrap="square">
            <a:spAutoFit/>
          </a:bodyPr>
          <a:lstStyle/>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4, ta có những trường hợp như sau:</a:t>
            </a:r>
          </a:p>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2. Total Campaigns Accepted &lt; 1 and Num Web Visits Month &lt; 8 and Total Spent &lt; 1013.600. Ta thấy xác suất khách hàng từ chối chiến dịch Markeing là 96.18% và chấp nhận là 3.82%</a:t>
            </a:r>
          </a:p>
        </p:txBody>
      </p:sp>
      <p:pic>
        <p:nvPicPr>
          <p:cNvPr id="9" name="Picture 8">
            <a:extLst>
              <a:ext uri="{FF2B5EF4-FFF2-40B4-BE49-F238E27FC236}">
                <a16:creationId xmlns:a16="http://schemas.microsoft.com/office/drawing/2014/main" id="{64F59B75-53D0-4E9F-847B-8D9D33E31968}"/>
              </a:ext>
            </a:extLst>
          </p:cNvPr>
          <p:cNvPicPr/>
          <p:nvPr/>
        </p:nvPicPr>
        <p:blipFill>
          <a:blip r:embed="rId3"/>
          <a:stretch>
            <a:fillRect/>
          </a:stretch>
        </p:blipFill>
        <p:spPr>
          <a:xfrm>
            <a:off x="381160" y="1758459"/>
            <a:ext cx="8084649" cy="2004120"/>
          </a:xfrm>
          <a:prstGeom prst="rect">
            <a:avLst/>
          </a:prstGeom>
          <a:noFill/>
          <a:ln>
            <a:noFill/>
          </a:ln>
        </p:spPr>
      </p:pic>
      <p:grpSp>
        <p:nvGrpSpPr>
          <p:cNvPr id="4" name="Group 3">
            <a:extLst>
              <a:ext uri="{FF2B5EF4-FFF2-40B4-BE49-F238E27FC236}">
                <a16:creationId xmlns:a16="http://schemas.microsoft.com/office/drawing/2014/main" id="{6C6DB4B2-2437-484C-8DA6-18B6B2140F08}"/>
              </a:ext>
            </a:extLst>
          </p:cNvPr>
          <p:cNvGrpSpPr/>
          <p:nvPr/>
        </p:nvGrpSpPr>
        <p:grpSpPr>
          <a:xfrm>
            <a:off x="1448463" y="3837314"/>
            <a:ext cx="6359857" cy="1235318"/>
            <a:chOff x="1262418" y="3484883"/>
            <a:chExt cx="6359857" cy="1235318"/>
          </a:xfrm>
          <a:solidFill>
            <a:srgbClr val="80BFB7"/>
          </a:solidFill>
        </p:grpSpPr>
        <p:sp>
          <p:nvSpPr>
            <p:cNvPr id="3" name="Rectangle: Rounded Corners 2">
              <a:extLst>
                <a:ext uri="{FF2B5EF4-FFF2-40B4-BE49-F238E27FC236}">
                  <a16:creationId xmlns:a16="http://schemas.microsoft.com/office/drawing/2014/main" id="{8BD31CD6-91AB-4138-9956-2FEF70263BCC}"/>
                </a:ext>
              </a:extLst>
            </p:cNvPr>
            <p:cNvSpPr/>
            <p:nvPr/>
          </p:nvSpPr>
          <p:spPr>
            <a:xfrm>
              <a:off x="1262418" y="3484883"/>
              <a:ext cx="6359857" cy="123531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226A72E-CA4E-4BAD-BB23-194E9013B747}"/>
                </a:ext>
              </a:extLst>
            </p:cNvPr>
            <p:cNvSpPr txBox="1"/>
            <p:nvPr/>
          </p:nvSpPr>
          <p:spPr>
            <a:xfrm>
              <a:off x="1351127" y="3568709"/>
              <a:ext cx="6086902" cy="1067665"/>
            </a:xfrm>
            <a:prstGeom prst="rect">
              <a:avLst/>
            </a:prstGeom>
            <a:grpFill/>
            <a:ln>
              <a:noFill/>
            </a:ln>
          </p:spPr>
          <p:txBody>
            <a:bodyPr wrap="square">
              <a:spAutoFit/>
            </a:bodyPr>
            <a:lstStyle/>
            <a:p>
              <a:pPr marL="127000" marR="0" algn="just">
                <a:lnSpc>
                  <a:spcPct val="115000"/>
                </a:lnSpc>
                <a:spcBef>
                  <a:spcPts val="0"/>
                </a:spcBef>
                <a:spcAft>
                  <a:spcPts val="1200"/>
                </a:spcAf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lu</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Đố</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ứ</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4,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khách</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hàng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có</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ố</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ầ</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ấ</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chi</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ị</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Marketing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đ</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ó</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&lt; 1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ố</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ầ</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truy</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vào</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web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bán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hàng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trong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tháng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&lt; 8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tổng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tiền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chi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trả</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&gt;= 1013.600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thì</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ẽ</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có</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ă</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ấ</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chi</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ị</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Marketing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trong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ươ</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lai</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cao</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ơ</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1" name="TextBox 10">
            <a:extLst>
              <a:ext uri="{FF2B5EF4-FFF2-40B4-BE49-F238E27FC236}">
                <a16:creationId xmlns:a16="http://schemas.microsoft.com/office/drawing/2014/main" id="{280108DB-4F72-4E6A-B20B-B3880908431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0A8744E5-FC43-4943-8EDD-5819F73C7482}"/>
              </a:ext>
            </a:extLst>
          </p:cNvPr>
          <p:cNvGrpSpPr/>
          <p:nvPr/>
        </p:nvGrpSpPr>
        <p:grpSpPr>
          <a:xfrm>
            <a:off x="291034" y="142137"/>
            <a:ext cx="8561932" cy="851161"/>
            <a:chOff x="291034" y="142137"/>
            <a:chExt cx="8561932" cy="851161"/>
          </a:xfrm>
        </p:grpSpPr>
        <p:sp>
          <p:nvSpPr>
            <p:cNvPr id="13" name="Rectangle 12">
              <a:extLst>
                <a:ext uri="{FF2B5EF4-FFF2-40B4-BE49-F238E27FC236}">
                  <a16:creationId xmlns:a16="http://schemas.microsoft.com/office/drawing/2014/main" id="{7291DF6B-63F6-45A5-B237-538679C5132B}"/>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B286290-9CEB-4DF0-BE21-F3F6B00A272A}"/>
                </a:ext>
              </a:extLst>
            </p:cNvPr>
            <p:cNvGrpSpPr/>
            <p:nvPr/>
          </p:nvGrpSpPr>
          <p:grpSpPr>
            <a:xfrm>
              <a:off x="291034" y="529394"/>
              <a:ext cx="8561932" cy="463904"/>
              <a:chOff x="45732" y="81885"/>
              <a:chExt cx="8561932" cy="368034"/>
            </a:xfrm>
          </p:grpSpPr>
          <p:sp>
            <p:nvSpPr>
              <p:cNvPr id="16" name="Arrow: Pentagon 15">
                <a:extLst>
                  <a:ext uri="{FF2B5EF4-FFF2-40B4-BE49-F238E27FC236}">
                    <a16:creationId xmlns:a16="http://schemas.microsoft.com/office/drawing/2014/main" id="{5065AE6A-BBA1-454F-AA06-34DF61F59268}"/>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Chevron 16">
                <a:extLst>
                  <a:ext uri="{FF2B5EF4-FFF2-40B4-BE49-F238E27FC236}">
                    <a16:creationId xmlns:a16="http://schemas.microsoft.com/office/drawing/2014/main" id="{4ECD6DF4-B41B-439B-A86E-F83266FCE1CE}"/>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hevron 17">
                <a:extLst>
                  <a:ext uri="{FF2B5EF4-FFF2-40B4-BE49-F238E27FC236}">
                    <a16:creationId xmlns:a16="http://schemas.microsoft.com/office/drawing/2014/main" id="{439AC5D8-92B5-4AC9-8EB2-4D6CF9122A4A}"/>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hevron 18">
                <a:extLst>
                  <a:ext uri="{FF2B5EF4-FFF2-40B4-BE49-F238E27FC236}">
                    <a16:creationId xmlns:a16="http://schemas.microsoft.com/office/drawing/2014/main" id="{4F187D3B-D88A-4837-8052-F4CD547621B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F1890155-4FC5-488B-AD6C-3E2D76094DE5}"/>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1" name="TextBox 20">
                <a:extLst>
                  <a:ext uri="{FF2B5EF4-FFF2-40B4-BE49-F238E27FC236}">
                    <a16:creationId xmlns:a16="http://schemas.microsoft.com/office/drawing/2014/main" id="{2FE376B1-3A8E-4A05-8AFD-26E22B49D692}"/>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2" name="TextBox 21">
                <a:extLst>
                  <a:ext uri="{FF2B5EF4-FFF2-40B4-BE49-F238E27FC236}">
                    <a16:creationId xmlns:a16="http://schemas.microsoft.com/office/drawing/2014/main" id="{2FBC5F1B-17B0-4365-8AA1-D9589BF90D2F}"/>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3" name="TextBox 22">
                <a:extLst>
                  <a:ext uri="{FF2B5EF4-FFF2-40B4-BE49-F238E27FC236}">
                    <a16:creationId xmlns:a16="http://schemas.microsoft.com/office/drawing/2014/main" id="{53510F1B-D3C3-45D6-A1AD-AF0FDE94A734}"/>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5" name="TextBox 14">
              <a:extLst>
                <a:ext uri="{FF2B5EF4-FFF2-40B4-BE49-F238E27FC236}">
                  <a16:creationId xmlns:a16="http://schemas.microsoft.com/office/drawing/2014/main" id="{8FA3D3B7-13BF-43BE-8EE1-3A77DA807067}"/>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3172052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41</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252798" y="1081325"/>
            <a:ext cx="8600167" cy="646331"/>
          </a:xfrm>
          <a:prstGeom prst="rect">
            <a:avLst/>
          </a:prstGeom>
          <a:noFill/>
        </p:spPr>
        <p:txBody>
          <a:bodyPr wrap="square">
            <a:spAutoFit/>
          </a:bodyPr>
          <a:lstStyle/>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5, ta có những trường hợp như sau:</a:t>
            </a:r>
          </a:p>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1. Total Campaigns Accepted &lt; 1 and Num Web Visits Month &lt; 8 and Total Spent &gt;= 1013.600 and Num Store Purchases &lt; 6. Ta thấy xác suất khách hàng từ chối chiến dịch Markeing là 66.66% và chấp nhận là 33.34% </a:t>
            </a:r>
          </a:p>
        </p:txBody>
      </p:sp>
      <p:pic>
        <p:nvPicPr>
          <p:cNvPr id="11" name="Picture 10">
            <a:extLst>
              <a:ext uri="{FF2B5EF4-FFF2-40B4-BE49-F238E27FC236}">
                <a16:creationId xmlns:a16="http://schemas.microsoft.com/office/drawing/2014/main" id="{461DF22B-9FCC-4E20-8065-0311FC8D38F1}"/>
              </a:ext>
            </a:extLst>
          </p:cNvPr>
          <p:cNvPicPr/>
          <p:nvPr/>
        </p:nvPicPr>
        <p:blipFill>
          <a:blip r:embed="rId3"/>
          <a:stretch>
            <a:fillRect/>
          </a:stretch>
        </p:blipFill>
        <p:spPr>
          <a:xfrm>
            <a:off x="611895" y="1815683"/>
            <a:ext cx="8032994" cy="2927335"/>
          </a:xfrm>
          <a:prstGeom prst="rect">
            <a:avLst/>
          </a:prstGeom>
          <a:noFill/>
          <a:ln>
            <a:noFill/>
          </a:ln>
        </p:spPr>
      </p:pic>
      <p:sp>
        <p:nvSpPr>
          <p:cNvPr id="9" name="TextBox 8">
            <a:extLst>
              <a:ext uri="{FF2B5EF4-FFF2-40B4-BE49-F238E27FC236}">
                <a16:creationId xmlns:a16="http://schemas.microsoft.com/office/drawing/2014/main" id="{A014CF8A-B1B8-4139-AB77-E029D1AA5479}"/>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8F215DC-C46B-42A3-8C73-B1AB68A5B6D1}"/>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D2963060-6976-418C-8807-E4B7CEA35936}"/>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8D3A8A1-2A7D-44C3-84AE-9B053BE9BDC0}"/>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0CD69C2D-2709-4223-9FC0-A181817E021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FE518486-7CFE-4AB2-B24E-114A98D9C1DB}"/>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A372B86-5E1D-495B-B8B1-B93436E2E248}"/>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F1C4EC9E-94B7-415B-B407-C0DE96389E85}"/>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AED28924-C084-435B-A8A9-0F35059B82CA}"/>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EE6E6AA6-E65E-4014-A626-577EF8E01C4E}"/>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5CC1E380-A907-4621-A773-DA05F6045DE1}"/>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236ECDE3-B8E5-418D-9D8D-5613E9BE7713}"/>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1DB34AE0-CCD3-4F4B-B848-C1A6E0C5FA74}"/>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3326988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42</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291034" y="1030457"/>
            <a:ext cx="8520162" cy="646331"/>
          </a:xfrm>
          <a:prstGeom prst="rect">
            <a:avLst/>
          </a:prstGeom>
          <a:noFill/>
        </p:spPr>
        <p:txBody>
          <a:bodyPr wrap="square">
            <a:spAutoFit/>
          </a:bodyPr>
          <a:lstStyle/>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5, ta có những trường hợp như sau:</a:t>
            </a:r>
          </a:p>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2. Total Campaigns Accepted &lt; 1 and Num Web Visits Month &lt; 8 and Total Spent &gt;= 1013.600 and Num Store Purchases &gt;= 6. Ta thấy xác suất khách hàng từ chối chiến dịch Markeing là 92.44% và chấp nhận là 7.56% </a:t>
            </a:r>
          </a:p>
        </p:txBody>
      </p:sp>
      <p:pic>
        <p:nvPicPr>
          <p:cNvPr id="9" name="Picture 8">
            <a:extLst>
              <a:ext uri="{FF2B5EF4-FFF2-40B4-BE49-F238E27FC236}">
                <a16:creationId xmlns:a16="http://schemas.microsoft.com/office/drawing/2014/main" id="{7A5A4349-DB09-4B72-8B4E-75756ED12CE3}"/>
              </a:ext>
            </a:extLst>
          </p:cNvPr>
          <p:cNvPicPr/>
          <p:nvPr/>
        </p:nvPicPr>
        <p:blipFill>
          <a:blip r:embed="rId3"/>
          <a:stretch>
            <a:fillRect/>
          </a:stretch>
        </p:blipFill>
        <p:spPr>
          <a:xfrm>
            <a:off x="377210" y="1809060"/>
            <a:ext cx="8092550" cy="2894309"/>
          </a:xfrm>
          <a:prstGeom prst="rect">
            <a:avLst/>
          </a:prstGeom>
          <a:noFill/>
          <a:ln>
            <a:noFill/>
          </a:ln>
        </p:spPr>
      </p:pic>
      <p:sp>
        <p:nvSpPr>
          <p:cNvPr id="10" name="TextBox 9">
            <a:extLst>
              <a:ext uri="{FF2B5EF4-FFF2-40B4-BE49-F238E27FC236}">
                <a16:creationId xmlns:a16="http://schemas.microsoft.com/office/drawing/2014/main" id="{D0AB6DB5-9E54-47FE-9AD1-D0142B4A0E7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FBB2318C-18A3-405F-9E11-388C999665C4}"/>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50A2175E-57F1-4FC6-8928-9DA17758A3FC}"/>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96C2A5C-9FDB-4E20-80D0-834F0DCC6BD7}"/>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3256AB91-5B41-4B76-A52A-D13866BD5E28}"/>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D2092A4-A9B3-4BC2-A42F-02DC41F0FECB}"/>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7F475A08-5413-458E-B1A5-4E5DDBE66E89}"/>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0CE1AC89-1EEC-4F3E-9DB1-A86F0D460441}"/>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DD539F0-9DF3-457E-8C5B-AC707544AD74}"/>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49474B9D-A876-4E8C-946F-FEEF0163D3FF}"/>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AD82B9E1-C1B6-4CD0-B692-49F051A4AB19}"/>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0330C337-801D-4CE1-B23C-0869BBAF2033}"/>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31D957C-8F4E-48B6-8901-265C42CC54E9}"/>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2347641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43</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291034" y="1014721"/>
            <a:ext cx="8457181" cy="646331"/>
          </a:xfrm>
          <a:prstGeom prst="rect">
            <a:avLst/>
          </a:prstGeom>
          <a:noFill/>
        </p:spPr>
        <p:txBody>
          <a:bodyPr wrap="square">
            <a:spAutoFit/>
          </a:bodyPr>
          <a:lstStyle/>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5, ta có những trường hợp như sau:</a:t>
            </a:r>
          </a:p>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3. Total Campaigns Accepted &lt; 1 and Num Web Visits Month &gt;= 4 and &lt; 8 and Total Spent &lt; 1013.600. Ta thấy xác suất khách hàng từ chối chiến dịch Markeing là 95.16% và chấp nhận là 4.84%</a:t>
            </a:r>
          </a:p>
        </p:txBody>
      </p:sp>
      <p:pic>
        <p:nvPicPr>
          <p:cNvPr id="9" name="Picture 8">
            <a:extLst>
              <a:ext uri="{FF2B5EF4-FFF2-40B4-BE49-F238E27FC236}">
                <a16:creationId xmlns:a16="http://schemas.microsoft.com/office/drawing/2014/main" id="{FC76ACAB-5CDC-4A73-A218-FD109791C76C}"/>
              </a:ext>
            </a:extLst>
          </p:cNvPr>
          <p:cNvPicPr/>
          <p:nvPr/>
        </p:nvPicPr>
        <p:blipFill>
          <a:blip r:embed="rId3"/>
          <a:stretch>
            <a:fillRect/>
          </a:stretch>
        </p:blipFill>
        <p:spPr>
          <a:xfrm>
            <a:off x="429371" y="1719351"/>
            <a:ext cx="8381825" cy="3007772"/>
          </a:xfrm>
          <a:prstGeom prst="rect">
            <a:avLst/>
          </a:prstGeom>
          <a:noFill/>
          <a:ln>
            <a:noFill/>
          </a:ln>
        </p:spPr>
      </p:pic>
      <p:sp>
        <p:nvSpPr>
          <p:cNvPr id="10" name="TextBox 9">
            <a:extLst>
              <a:ext uri="{FF2B5EF4-FFF2-40B4-BE49-F238E27FC236}">
                <a16:creationId xmlns:a16="http://schemas.microsoft.com/office/drawing/2014/main" id="{9E4AC27C-379E-4F45-BBE1-89C91154500B}"/>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F5A45546-BA4D-40BD-85CB-002F456A29EF}"/>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10CDDA06-18FB-43A9-882A-E6CDDF782EB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B336CF7-52D7-4EBD-ABBA-AAFFEB0C9620}"/>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7A226971-036A-4A41-8779-45E73DC2CDAB}"/>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842187AD-5C76-43B8-9695-28316F21B4CC}"/>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FE92AE2-30B6-499A-A365-E12DAAF6297A}"/>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36B7961A-ADBB-4891-8017-2E95A16A8959}"/>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650FADD1-2355-4C54-A957-03CE90B74FB9}"/>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D96A158C-6354-404B-BF28-85936F3401FF}"/>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22BDFCBC-9977-4A1D-BEE4-24D0A5ECD1B0}"/>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EF8E7392-20F7-463F-893B-BB40296FF9EE}"/>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1BE2DCF9-02DB-489F-9F29-14E5D9B4A294}"/>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3413743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44</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038AFB-9750-4131-A8A3-256F90AB9382}"/>
              </a:ext>
            </a:extLst>
          </p:cNvPr>
          <p:cNvSpPr txBox="1"/>
          <p:nvPr/>
        </p:nvSpPr>
        <p:spPr>
          <a:xfrm>
            <a:off x="336833" y="1014488"/>
            <a:ext cx="8588803" cy="646331"/>
          </a:xfrm>
          <a:prstGeom prst="rect">
            <a:avLst/>
          </a:prstGeom>
          <a:noFill/>
        </p:spPr>
        <p:txBody>
          <a:bodyPr wrap="square">
            <a:spAutoFit/>
          </a:bodyPr>
          <a:lstStyle/>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Đối với mức 5, ta có những trường hợp như sau:</a:t>
            </a:r>
          </a:p>
          <a:p>
            <a:pPr marR="0" lvl="0" algn="l" rtl="0">
              <a:spcBef>
                <a:spcPts val="0"/>
              </a:spcBef>
              <a:spcAft>
                <a:spcPts val="0"/>
              </a:spcAft>
              <a:buSzPts val="1100"/>
            </a:pPr>
            <a:r>
              <a:rPr lang="vi-VN" sz="1200" b="1" dirty="0">
                <a:latin typeface="Times New Roman" panose="02020603050405020304" pitchFamily="18" charset="0"/>
                <a:ea typeface="Calibri"/>
                <a:cs typeface="Times New Roman" panose="02020603050405020304" pitchFamily="18" charset="0"/>
                <a:sym typeface="Calibri"/>
              </a:rPr>
              <a:t>4. Total Campaigns Accepted &lt; 1 and Num Web Visits Month &lt; 4 and Total Spent &lt; 1013.600 . Ta thấy xác suất khách hàng từ chối chiến dịch Markeing là 99.99% và chấp nhận là 0.01%</a:t>
            </a:r>
          </a:p>
        </p:txBody>
      </p:sp>
      <p:pic>
        <p:nvPicPr>
          <p:cNvPr id="10" name="Picture 9">
            <a:extLst>
              <a:ext uri="{FF2B5EF4-FFF2-40B4-BE49-F238E27FC236}">
                <a16:creationId xmlns:a16="http://schemas.microsoft.com/office/drawing/2014/main" id="{EC084F14-598B-4309-9F90-6729BCAA651B}"/>
              </a:ext>
            </a:extLst>
          </p:cNvPr>
          <p:cNvPicPr/>
          <p:nvPr/>
        </p:nvPicPr>
        <p:blipFill>
          <a:blip r:embed="rId3"/>
          <a:stretch>
            <a:fillRect/>
          </a:stretch>
        </p:blipFill>
        <p:spPr>
          <a:xfrm>
            <a:off x="640231" y="1966126"/>
            <a:ext cx="8071944" cy="2911193"/>
          </a:xfrm>
          <a:prstGeom prst="rect">
            <a:avLst/>
          </a:prstGeom>
          <a:noFill/>
          <a:ln>
            <a:noFill/>
          </a:ln>
        </p:spPr>
      </p:pic>
      <p:grpSp>
        <p:nvGrpSpPr>
          <p:cNvPr id="11" name="Group 10">
            <a:extLst>
              <a:ext uri="{FF2B5EF4-FFF2-40B4-BE49-F238E27FC236}">
                <a16:creationId xmlns:a16="http://schemas.microsoft.com/office/drawing/2014/main" id="{FD2BAD57-66D9-48A6-825C-1C62C4B239D4}"/>
              </a:ext>
            </a:extLst>
          </p:cNvPr>
          <p:cNvGrpSpPr/>
          <p:nvPr/>
        </p:nvGrpSpPr>
        <p:grpSpPr>
          <a:xfrm>
            <a:off x="1291321" y="1650235"/>
            <a:ext cx="6421272" cy="1399251"/>
            <a:chOff x="1262418" y="3484882"/>
            <a:chExt cx="6421272" cy="1399251"/>
          </a:xfrm>
          <a:solidFill>
            <a:srgbClr val="80BFB7"/>
          </a:solidFill>
        </p:grpSpPr>
        <p:sp>
          <p:nvSpPr>
            <p:cNvPr id="12" name="Rectangle: Rounded Corners 11">
              <a:extLst>
                <a:ext uri="{FF2B5EF4-FFF2-40B4-BE49-F238E27FC236}">
                  <a16:creationId xmlns:a16="http://schemas.microsoft.com/office/drawing/2014/main" id="{399E1A25-9D17-450B-81A1-7E6E7BFDEC67}"/>
                </a:ext>
              </a:extLst>
            </p:cNvPr>
            <p:cNvSpPr/>
            <p:nvPr/>
          </p:nvSpPr>
          <p:spPr>
            <a:xfrm>
              <a:off x="1262418" y="3484882"/>
              <a:ext cx="6421272" cy="139925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B341608-ADB6-4F92-AE21-3F204BFB0A0E}"/>
                </a:ext>
              </a:extLst>
            </p:cNvPr>
            <p:cNvSpPr txBox="1"/>
            <p:nvPr/>
          </p:nvSpPr>
          <p:spPr>
            <a:xfrm>
              <a:off x="1405720" y="3544178"/>
              <a:ext cx="6093724" cy="1315425"/>
            </a:xfrm>
            <a:prstGeom prst="rect">
              <a:avLst/>
            </a:prstGeom>
            <a:grpFill/>
            <a:ln>
              <a:noFill/>
            </a:ln>
          </p:spPr>
          <p:txBody>
            <a:bodyPr wrap="square">
              <a:spAutoFit/>
            </a:bodyPr>
            <a:lstStyle/>
            <a:p>
              <a:pPr marL="127000" marR="0" algn="just">
                <a:lnSpc>
                  <a:spcPct val="115000"/>
                </a:lnSpc>
                <a:spcBef>
                  <a:spcPts val="0"/>
                </a:spcBef>
                <a:spcAft>
                  <a:spcPts val="1200"/>
                </a:spcAft>
              </a:pPr>
              <a:r>
                <a:rPr lang="vi-VN"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Kết luận: Đối với mức 5, những khách hàng có số lần chấp nhận những chiến dịch Marketing trước đó &lt; 1 và số lần truy cập vào web bán hàng trong 1 tháng &lt; 8 và tổng tiền chi trả &gt;= 1013.600 và số hóa đơn giảm giá &lt; 6 thì sẽ có khả năng chấp nhận chiến dịch Marketing trong tương lai cao hơn.</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TextBox 13">
            <a:extLst>
              <a:ext uri="{FF2B5EF4-FFF2-40B4-BE49-F238E27FC236}">
                <a16:creationId xmlns:a16="http://schemas.microsoft.com/office/drawing/2014/main" id="{D77CF96F-D9EB-4A22-A3C2-5A0054AB4F17}"/>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90922001-BDA1-43CE-9B58-CA06B079B5A0}"/>
              </a:ext>
            </a:extLst>
          </p:cNvPr>
          <p:cNvGrpSpPr/>
          <p:nvPr/>
        </p:nvGrpSpPr>
        <p:grpSpPr>
          <a:xfrm>
            <a:off x="291034" y="142137"/>
            <a:ext cx="8561932" cy="851161"/>
            <a:chOff x="291034" y="142137"/>
            <a:chExt cx="8561932" cy="851161"/>
          </a:xfrm>
        </p:grpSpPr>
        <p:sp>
          <p:nvSpPr>
            <p:cNvPr id="16" name="Rectangle 15">
              <a:extLst>
                <a:ext uri="{FF2B5EF4-FFF2-40B4-BE49-F238E27FC236}">
                  <a16:creationId xmlns:a16="http://schemas.microsoft.com/office/drawing/2014/main" id="{1E65379A-10C4-45BA-8BCD-EAB1EB971AB6}"/>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F0686FA-9FB6-4E87-A435-CF59E518E7E1}"/>
                </a:ext>
              </a:extLst>
            </p:cNvPr>
            <p:cNvGrpSpPr/>
            <p:nvPr/>
          </p:nvGrpSpPr>
          <p:grpSpPr>
            <a:xfrm>
              <a:off x="291034" y="529394"/>
              <a:ext cx="8561932" cy="463904"/>
              <a:chOff x="45732" y="81885"/>
              <a:chExt cx="8561932" cy="368034"/>
            </a:xfrm>
          </p:grpSpPr>
          <p:sp>
            <p:nvSpPr>
              <p:cNvPr id="19" name="Arrow: Pentagon 18">
                <a:extLst>
                  <a:ext uri="{FF2B5EF4-FFF2-40B4-BE49-F238E27FC236}">
                    <a16:creationId xmlns:a16="http://schemas.microsoft.com/office/drawing/2014/main" id="{34A3BFEA-CEB3-4F5D-AA79-8681494CC887}"/>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7D36EDFE-6B5C-4528-9CD7-6408E0EBCE17}"/>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Arrow: Chevron 20">
                <a:extLst>
                  <a:ext uri="{FF2B5EF4-FFF2-40B4-BE49-F238E27FC236}">
                    <a16:creationId xmlns:a16="http://schemas.microsoft.com/office/drawing/2014/main" id="{A712F3F5-42EB-44EA-AFB2-85B6686B1308}"/>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extLst>
                  <a:ext uri="{FF2B5EF4-FFF2-40B4-BE49-F238E27FC236}">
                    <a16:creationId xmlns:a16="http://schemas.microsoft.com/office/drawing/2014/main" id="{35C6EFE8-9409-47EC-86FE-ED98729CB38E}"/>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076AE78A-58FD-47A9-82F1-6BB0921EB11F}"/>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4" name="TextBox 23">
                <a:extLst>
                  <a:ext uri="{FF2B5EF4-FFF2-40B4-BE49-F238E27FC236}">
                    <a16:creationId xmlns:a16="http://schemas.microsoft.com/office/drawing/2014/main" id="{3EB9510D-F39E-4CFA-99FD-CCDE6F33C7A0}"/>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5" name="TextBox 24">
                <a:extLst>
                  <a:ext uri="{FF2B5EF4-FFF2-40B4-BE49-F238E27FC236}">
                    <a16:creationId xmlns:a16="http://schemas.microsoft.com/office/drawing/2014/main" id="{0707080A-B792-47B7-AF40-88BEE61EC031}"/>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6" name="TextBox 25">
                <a:extLst>
                  <a:ext uri="{FF2B5EF4-FFF2-40B4-BE49-F238E27FC236}">
                    <a16:creationId xmlns:a16="http://schemas.microsoft.com/office/drawing/2014/main" id="{9B7320D9-498F-4037-B286-CB68BC166BF6}"/>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FE61CF48-1AED-4F49-8117-41C9B3C77DA6}"/>
                </a:ext>
              </a:extLst>
            </p:cNvPr>
            <p:cNvSpPr txBox="1"/>
            <p:nvPr/>
          </p:nvSpPr>
          <p:spPr>
            <a:xfrm>
              <a:off x="452149" y="142692"/>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endParaRPr lang="en-US" sz="1800" dirty="0">
                <a:solidFill>
                  <a:schemeClr val="bg1"/>
                </a:solidFill>
              </a:endParaRPr>
            </a:p>
          </p:txBody>
        </p:sp>
      </p:grpSp>
    </p:spTree>
    <p:extLst>
      <p:ext uri="{BB962C8B-B14F-4D97-AF65-F5344CB8AC3E}">
        <p14:creationId xmlns:p14="http://schemas.microsoft.com/office/powerpoint/2010/main" val="318159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pic>
        <p:nvPicPr>
          <p:cNvPr id="27" name="image5.png">
            <a:extLst>
              <a:ext uri="{FF2B5EF4-FFF2-40B4-BE49-F238E27FC236}">
                <a16:creationId xmlns:a16="http://schemas.microsoft.com/office/drawing/2014/main" id="{3213A491-FD3B-4B5C-9DE7-A033F547B553}"/>
              </a:ext>
            </a:extLst>
          </p:cNvPr>
          <p:cNvPicPr/>
          <p:nvPr/>
        </p:nvPicPr>
        <p:blipFill>
          <a:blip r:embed="rId3"/>
          <a:srcRect/>
          <a:stretch>
            <a:fillRect/>
          </a:stretch>
        </p:blipFill>
        <p:spPr>
          <a:xfrm>
            <a:off x="1119117" y="1413458"/>
            <a:ext cx="6480911" cy="3046161"/>
          </a:xfrm>
          <a:prstGeom prst="rect">
            <a:avLst/>
          </a:prstGeom>
          <a:ln/>
        </p:spPr>
      </p:pic>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45</a:t>
            </a:fld>
            <a:endParaRPr sz="1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93E1128-415F-4EA6-BB0A-68EDCA6B79A1}"/>
              </a:ext>
            </a:extLst>
          </p:cNvPr>
          <p:cNvSpPr txBox="1"/>
          <p:nvPr/>
        </p:nvSpPr>
        <p:spPr>
          <a:xfrm>
            <a:off x="640231" y="1041186"/>
            <a:ext cx="7410451" cy="324384"/>
          </a:xfrm>
          <a:prstGeom prst="rect">
            <a:avLst/>
          </a:prstGeom>
          <a:noFill/>
        </p:spPr>
        <p:txBody>
          <a:bodyPr wrap="square">
            <a:spAutoFit/>
          </a:bodyPr>
          <a:lstStyle/>
          <a:p>
            <a:pPr marL="254000" marR="0">
              <a:lnSpc>
                <a:spcPct val="115000"/>
              </a:lnSpc>
              <a:spcBef>
                <a:spcPts val="0"/>
              </a:spcBef>
              <a:spcAft>
                <a:spcPts val="1000"/>
              </a:spcAft>
            </a:pP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hành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so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sánh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độ</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chính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xác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ủ</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mô</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hình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dirty="0">
                <a:latin typeface="Times New Roman" panose="02020603050405020304" pitchFamily="18" charset="0"/>
                <a:ea typeface="SimSun" panose="02010600030101010101" pitchFamily="2" charset="-122"/>
                <a:cs typeface="Times New Roman" panose="02020603050405020304" pitchFamily="18" charset="0"/>
              </a:rPr>
              <a:t>Decision Trees</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ự</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trên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Accuracy Chart.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4563916D-304C-41A3-9383-1E777C464AFF}"/>
              </a:ext>
            </a:extLst>
          </p:cNvPr>
          <p:cNvGrpSpPr/>
          <p:nvPr/>
        </p:nvGrpSpPr>
        <p:grpSpPr>
          <a:xfrm>
            <a:off x="955425" y="3461642"/>
            <a:ext cx="6582044" cy="1539180"/>
            <a:chOff x="1218931" y="2238751"/>
            <a:chExt cx="6582044" cy="1539180"/>
          </a:xfrm>
        </p:grpSpPr>
        <p:sp>
          <p:nvSpPr>
            <p:cNvPr id="2" name="Rectangle: Rounded Corners 1">
              <a:extLst>
                <a:ext uri="{FF2B5EF4-FFF2-40B4-BE49-F238E27FC236}">
                  <a16:creationId xmlns:a16="http://schemas.microsoft.com/office/drawing/2014/main" id="{8C310366-BF3B-4782-B7A5-6125CB4C6D04}"/>
                </a:ext>
              </a:extLst>
            </p:cNvPr>
            <p:cNvSpPr/>
            <p:nvPr/>
          </p:nvSpPr>
          <p:spPr>
            <a:xfrm>
              <a:off x="1416743" y="2238751"/>
              <a:ext cx="6384232" cy="1539180"/>
            </a:xfrm>
            <a:prstGeom prst="roundRect">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E108E84-BD07-43A9-9024-B45AAEBF6444}"/>
                </a:ext>
              </a:extLst>
            </p:cNvPr>
            <p:cNvSpPr txBox="1"/>
            <p:nvPr/>
          </p:nvSpPr>
          <p:spPr>
            <a:xfrm>
              <a:off x="1218931" y="2292740"/>
              <a:ext cx="6445012" cy="1341008"/>
            </a:xfrm>
            <a:prstGeom prst="rect">
              <a:avLst/>
            </a:prstGeom>
            <a:noFill/>
          </p:spPr>
          <p:txBody>
            <a:bodyPr wrap="square">
              <a:spAutoFit/>
            </a:bodyPr>
            <a:lstStyle/>
            <a:p>
              <a:pPr marL="254000" marR="0">
                <a:lnSpc>
                  <a:spcPct val="115000"/>
                </a:lnSpc>
                <a:spcBef>
                  <a:spcPts val="0"/>
                </a:spcBef>
                <a:spcAft>
                  <a:spcPts val="1000"/>
                </a:spcAft>
              </a:pPr>
              <a:r>
                <a:rPr lang="vi-VN" sz="18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Kết luận: Mô hình cho ra xác suất dự đoán cao, việc sử dụng Decision Trees Model với mục tiêu dự đoán khách hàng có khả năng chấp nhận các chiến dịch Marketing trong tương lai cho Score lên tới 0.92.</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F23CA6A-AC59-497C-A9A5-EC1546A4E551}"/>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650A8F5E-4B3C-4A01-B85B-8A5A08EB9F09}"/>
              </a:ext>
            </a:extLst>
          </p:cNvPr>
          <p:cNvGrpSpPr/>
          <p:nvPr/>
        </p:nvGrpSpPr>
        <p:grpSpPr>
          <a:xfrm>
            <a:off x="291034" y="142137"/>
            <a:ext cx="8561932" cy="851161"/>
            <a:chOff x="291034" y="142137"/>
            <a:chExt cx="8561932" cy="851161"/>
          </a:xfrm>
        </p:grpSpPr>
        <p:sp>
          <p:nvSpPr>
            <p:cNvPr id="14" name="Rectangle 13">
              <a:extLst>
                <a:ext uri="{FF2B5EF4-FFF2-40B4-BE49-F238E27FC236}">
                  <a16:creationId xmlns:a16="http://schemas.microsoft.com/office/drawing/2014/main" id="{0E31288A-AE61-4011-A64D-702AFA37B615}"/>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F653E27-6CC8-492D-BF4D-469B752BAB29}"/>
                </a:ext>
              </a:extLst>
            </p:cNvPr>
            <p:cNvGrpSpPr/>
            <p:nvPr/>
          </p:nvGrpSpPr>
          <p:grpSpPr>
            <a:xfrm>
              <a:off x="291034" y="529394"/>
              <a:ext cx="8561932" cy="463904"/>
              <a:chOff x="45732" y="81885"/>
              <a:chExt cx="8561932" cy="368034"/>
            </a:xfrm>
          </p:grpSpPr>
          <p:sp>
            <p:nvSpPr>
              <p:cNvPr id="19" name="Arrow: Pentagon 18">
                <a:extLst>
                  <a:ext uri="{FF2B5EF4-FFF2-40B4-BE49-F238E27FC236}">
                    <a16:creationId xmlns:a16="http://schemas.microsoft.com/office/drawing/2014/main" id="{F9870332-A5EC-49DD-9FC4-5F1C0DAF8814}"/>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2F68CE5F-CB9F-450D-BE30-EAB061094FF5}"/>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Arrow: Chevron 20">
                <a:extLst>
                  <a:ext uri="{FF2B5EF4-FFF2-40B4-BE49-F238E27FC236}">
                    <a16:creationId xmlns:a16="http://schemas.microsoft.com/office/drawing/2014/main" id="{91E32DE7-6872-4324-98BB-B9A71BA19FA7}"/>
                  </a:ext>
                </a:extLst>
              </p:cNvPr>
              <p:cNvSpPr/>
              <p:nvPr/>
            </p:nvSpPr>
            <p:spPr>
              <a:xfrm>
                <a:off x="4178183" y="81885"/>
                <a:ext cx="2412831"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extLst>
                  <a:ext uri="{FF2B5EF4-FFF2-40B4-BE49-F238E27FC236}">
                    <a16:creationId xmlns:a16="http://schemas.microsoft.com/office/drawing/2014/main" id="{068D1F4D-03BB-40F0-B506-3FBCC0B8A1BE}"/>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7184F61E-F9CF-4149-8ED5-7E2B01C72DCA}"/>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4" name="TextBox 23">
                <a:extLst>
                  <a:ext uri="{FF2B5EF4-FFF2-40B4-BE49-F238E27FC236}">
                    <a16:creationId xmlns:a16="http://schemas.microsoft.com/office/drawing/2014/main" id="{326F65F5-4FD1-43AE-83AC-79F8D5FC2262}"/>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5" name="TextBox 24">
                <a:extLst>
                  <a:ext uri="{FF2B5EF4-FFF2-40B4-BE49-F238E27FC236}">
                    <a16:creationId xmlns:a16="http://schemas.microsoft.com/office/drawing/2014/main" id="{0D271D39-896C-4E23-AAAD-ECBDAB8F2439}"/>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6" name="TextBox 25">
                <a:extLst>
                  <a:ext uri="{FF2B5EF4-FFF2-40B4-BE49-F238E27FC236}">
                    <a16:creationId xmlns:a16="http://schemas.microsoft.com/office/drawing/2014/main" id="{8749A8B3-00A7-434F-932B-2633C60DB4F8}"/>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id="{81A468C3-7E74-4DD6-9175-D24661CFB08F}"/>
                </a:ext>
              </a:extLst>
            </p:cNvPr>
            <p:cNvSpPr txBox="1"/>
            <p:nvPr/>
          </p:nvSpPr>
          <p:spPr>
            <a:xfrm>
              <a:off x="466911" y="142678"/>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  </a:t>
              </a:r>
            </a:p>
          </p:txBody>
        </p:sp>
      </p:grpSp>
    </p:spTree>
    <p:extLst>
      <p:ext uri="{BB962C8B-B14F-4D97-AF65-F5344CB8AC3E}">
        <p14:creationId xmlns:p14="http://schemas.microsoft.com/office/powerpoint/2010/main" val="211172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46</a:t>
            </a:fld>
            <a:endParaRPr sz="18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A57EBA4-0C1D-46A9-97E6-D7B9C12882DB}"/>
              </a:ext>
            </a:extLst>
          </p:cNvPr>
          <p:cNvSpPr txBox="1"/>
          <p:nvPr/>
        </p:nvSpPr>
        <p:spPr>
          <a:xfrm>
            <a:off x="4894950" y="2948012"/>
            <a:ext cx="1607023" cy="390684"/>
          </a:xfrm>
          <a:prstGeom prst="rect">
            <a:avLst/>
          </a:prstGeom>
          <a:noFill/>
        </p:spPr>
        <p:txBody>
          <a:bodyPr wrap="square">
            <a:spAutoFit/>
          </a:bodyPr>
          <a:lstStyle/>
          <a:p>
            <a:pPr marR="0" lvl="0">
              <a:lnSpc>
                <a:spcPct val="115000"/>
              </a:lnSpc>
              <a:spcBef>
                <a:spcPts val="0"/>
              </a:spcBef>
              <a:spcAft>
                <a:spcPts val="10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Clustering</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8D38B4A-8826-4A1C-B6B3-38B689D42599}"/>
              </a:ext>
            </a:extLst>
          </p:cNvPr>
          <p:cNvSpPr txBox="1"/>
          <p:nvPr/>
        </p:nvSpPr>
        <p:spPr>
          <a:xfrm>
            <a:off x="1683696" y="997063"/>
            <a:ext cx="5479577" cy="324384"/>
          </a:xfrm>
          <a:prstGeom prst="rect">
            <a:avLst/>
          </a:prstGeom>
          <a:noFill/>
        </p:spPr>
        <p:txBody>
          <a:bodyPr wrap="square">
            <a:spAutoFit/>
          </a:bodyPr>
          <a:lstStyle/>
          <a:p>
            <a:pPr marL="254000" marR="0">
              <a:lnSpc>
                <a:spcPct val="115000"/>
              </a:lnSpc>
              <a:spcBef>
                <a:spcPts val="0"/>
              </a:spcBef>
              <a:spcAft>
                <a:spcPts val="100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điền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A1D302B-C49C-4A94-8162-5070146C7590}"/>
              </a:ext>
            </a:extLst>
          </p:cNvPr>
          <p:cNvPicPr/>
          <p:nvPr/>
        </p:nvPicPr>
        <p:blipFill>
          <a:blip r:embed="rId3"/>
          <a:stretch>
            <a:fillRect/>
          </a:stretch>
        </p:blipFill>
        <p:spPr>
          <a:xfrm>
            <a:off x="1860247" y="1401770"/>
            <a:ext cx="5283420" cy="3587224"/>
          </a:xfrm>
          <a:prstGeom prst="rect">
            <a:avLst/>
          </a:prstGeom>
          <a:noFill/>
          <a:ln>
            <a:noFill/>
          </a:ln>
        </p:spPr>
      </p:pic>
      <p:sp>
        <p:nvSpPr>
          <p:cNvPr id="26" name="TextBox 25">
            <a:extLst>
              <a:ext uri="{FF2B5EF4-FFF2-40B4-BE49-F238E27FC236}">
                <a16:creationId xmlns:a16="http://schemas.microsoft.com/office/drawing/2014/main" id="{16BED089-4D08-4994-AFE3-DB0C880B15AF}"/>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A12D078E-A2D6-4D17-BB94-6FB1D747B405}"/>
              </a:ext>
            </a:extLst>
          </p:cNvPr>
          <p:cNvGrpSpPr/>
          <p:nvPr/>
        </p:nvGrpSpPr>
        <p:grpSpPr>
          <a:xfrm>
            <a:off x="291034" y="142137"/>
            <a:ext cx="8561932" cy="851161"/>
            <a:chOff x="291034" y="142137"/>
            <a:chExt cx="8561932" cy="851161"/>
          </a:xfrm>
        </p:grpSpPr>
        <p:sp>
          <p:nvSpPr>
            <p:cNvPr id="28" name="Rectangle 27">
              <a:extLst>
                <a:ext uri="{FF2B5EF4-FFF2-40B4-BE49-F238E27FC236}">
                  <a16:creationId xmlns:a16="http://schemas.microsoft.com/office/drawing/2014/main" id="{7E840906-A65D-4D10-A44E-2BFA461E3A5C}"/>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2F89C2B-40AE-4144-86C9-EB05DA7F0A1A}"/>
                </a:ext>
              </a:extLst>
            </p:cNvPr>
            <p:cNvGrpSpPr/>
            <p:nvPr/>
          </p:nvGrpSpPr>
          <p:grpSpPr>
            <a:xfrm>
              <a:off x="291034" y="529394"/>
              <a:ext cx="8561932" cy="463904"/>
              <a:chOff x="45732" y="81885"/>
              <a:chExt cx="8561932" cy="368034"/>
            </a:xfrm>
          </p:grpSpPr>
          <p:sp>
            <p:nvSpPr>
              <p:cNvPr id="31" name="Arrow: Pentagon 30">
                <a:extLst>
                  <a:ext uri="{FF2B5EF4-FFF2-40B4-BE49-F238E27FC236}">
                    <a16:creationId xmlns:a16="http://schemas.microsoft.com/office/drawing/2014/main" id="{E8184471-7756-4214-BE34-EDC5D5B8120D}"/>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Chevron 31">
                <a:extLst>
                  <a:ext uri="{FF2B5EF4-FFF2-40B4-BE49-F238E27FC236}">
                    <a16:creationId xmlns:a16="http://schemas.microsoft.com/office/drawing/2014/main" id="{35F7B93B-8944-4B21-96DD-D0592C839B7A}"/>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hevron 32">
                <a:extLst>
                  <a:ext uri="{FF2B5EF4-FFF2-40B4-BE49-F238E27FC236}">
                    <a16:creationId xmlns:a16="http://schemas.microsoft.com/office/drawing/2014/main" id="{EE2D2A11-4D58-4AC6-B41F-2B8B34A56F7B}"/>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hevron 33">
                <a:extLst>
                  <a:ext uri="{FF2B5EF4-FFF2-40B4-BE49-F238E27FC236}">
                    <a16:creationId xmlns:a16="http://schemas.microsoft.com/office/drawing/2014/main" id="{2D48D4F5-FB45-4321-BA19-38A49FE00590}"/>
                  </a:ext>
                </a:extLst>
              </p:cNvPr>
              <p:cNvSpPr/>
              <p:nvPr/>
            </p:nvSpPr>
            <p:spPr>
              <a:xfrm>
                <a:off x="6528374" y="81885"/>
                <a:ext cx="2037520"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26727C79-457A-4412-BB0A-FFDFB62B1327}"/>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6" name="TextBox 35">
                <a:extLst>
                  <a:ext uri="{FF2B5EF4-FFF2-40B4-BE49-F238E27FC236}">
                    <a16:creationId xmlns:a16="http://schemas.microsoft.com/office/drawing/2014/main" id="{FD804EFB-074B-4805-8228-074B140B064B}"/>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7" name="TextBox 36">
                <a:extLst>
                  <a:ext uri="{FF2B5EF4-FFF2-40B4-BE49-F238E27FC236}">
                    <a16:creationId xmlns:a16="http://schemas.microsoft.com/office/drawing/2014/main" id="{2558EF27-8A9A-4D38-BE66-11E534780DC6}"/>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8" name="TextBox 37">
                <a:extLst>
                  <a:ext uri="{FF2B5EF4-FFF2-40B4-BE49-F238E27FC236}">
                    <a16:creationId xmlns:a16="http://schemas.microsoft.com/office/drawing/2014/main" id="{D7FB3163-A7C3-4681-848D-B9D3C2BF5F3F}"/>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30" name="TextBox 29">
              <a:extLst>
                <a:ext uri="{FF2B5EF4-FFF2-40B4-BE49-F238E27FC236}">
                  <a16:creationId xmlns:a16="http://schemas.microsoft.com/office/drawing/2014/main" id="{CC75AC64-7CFA-4C75-BC3E-C50FF4ABE63B}"/>
                </a:ext>
              </a:extLst>
            </p:cNvPr>
            <p:cNvSpPr txBox="1"/>
            <p:nvPr/>
          </p:nvSpPr>
          <p:spPr>
            <a:xfrm>
              <a:off x="485641" y="151100"/>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p>
          </p:txBody>
        </p:sp>
      </p:grpSp>
    </p:spTree>
    <p:extLst>
      <p:ext uri="{BB962C8B-B14F-4D97-AF65-F5344CB8AC3E}">
        <p14:creationId xmlns:p14="http://schemas.microsoft.com/office/powerpoint/2010/main" val="482207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47</a:t>
            </a:fld>
            <a:endParaRPr sz="18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0A5DAAB-8A70-4821-9E4B-E51D0C3A3FB1}"/>
              </a:ext>
            </a:extLst>
          </p:cNvPr>
          <p:cNvPicPr/>
          <p:nvPr/>
        </p:nvPicPr>
        <p:blipFill>
          <a:blip r:embed="rId3"/>
          <a:stretch>
            <a:fillRect/>
          </a:stretch>
        </p:blipFill>
        <p:spPr>
          <a:xfrm>
            <a:off x="1228864" y="1805095"/>
            <a:ext cx="6515399" cy="1252237"/>
          </a:xfrm>
          <a:prstGeom prst="rect">
            <a:avLst/>
          </a:prstGeom>
          <a:noFill/>
          <a:ln>
            <a:noFill/>
          </a:ln>
        </p:spPr>
      </p:pic>
      <p:sp>
        <p:nvSpPr>
          <p:cNvPr id="14" name="TextBox 13">
            <a:extLst>
              <a:ext uri="{FF2B5EF4-FFF2-40B4-BE49-F238E27FC236}">
                <a16:creationId xmlns:a16="http://schemas.microsoft.com/office/drawing/2014/main" id="{69832DE4-2BFE-40CD-B47A-3479F3F52B68}"/>
              </a:ext>
            </a:extLst>
          </p:cNvPr>
          <p:cNvSpPr txBox="1"/>
          <p:nvPr/>
        </p:nvSpPr>
        <p:spPr>
          <a:xfrm>
            <a:off x="1690832" y="3218424"/>
            <a:ext cx="5762335" cy="572144"/>
          </a:xfrm>
          <a:prstGeom prst="rect">
            <a:avLst/>
          </a:prstGeom>
          <a:noFill/>
        </p:spPr>
        <p:txBody>
          <a:bodyPr wrap="square">
            <a:spAutoFit/>
          </a:bodyPr>
          <a:lstStyle/>
          <a:p>
            <a:pPr marL="254000" marR="0">
              <a:lnSpc>
                <a:spcPct val="115000"/>
              </a:lnSpc>
              <a:spcBef>
                <a:spcPts val="0"/>
              </a:spcBef>
              <a:spcAft>
                <a:spcPts val="10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chiến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Marketing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lai</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84.78%</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AC14E39-AC62-43EC-8BB6-70832B9E9BF1}"/>
              </a:ext>
            </a:extLst>
          </p:cNvPr>
          <p:cNvSpPr txBox="1"/>
          <p:nvPr/>
        </p:nvSpPr>
        <p:spPr>
          <a:xfrm>
            <a:off x="4042047" y="1243893"/>
            <a:ext cx="1059906" cy="400110"/>
          </a:xfrm>
          <a:prstGeom prst="rect">
            <a:avLst/>
          </a:prstGeom>
          <a:noFill/>
        </p:spPr>
        <p:txBody>
          <a:bodyPr wrap="none" rtlCol="0">
            <a:spAutoFit/>
          </a:bodyPr>
          <a:lstStyle/>
          <a:p>
            <a:r>
              <a:rPr lang="en-US" sz="2000" b="1" dirty="0" err="1">
                <a:solidFill>
                  <a:schemeClr val="tx2">
                    <a:lumMod val="25000"/>
                  </a:schemeClr>
                </a:solidFill>
                <a:latin typeface="Times New Roman" panose="02020603050405020304" pitchFamily="18" charset="0"/>
                <a:cs typeface="Times New Roman" panose="02020603050405020304" pitchFamily="18" charset="0"/>
              </a:rPr>
              <a:t>Kết</a:t>
            </a:r>
            <a:r>
              <a:rPr lang="en-US" sz="2000" b="1" dirty="0">
                <a:solidFill>
                  <a:schemeClr val="tx2">
                    <a:lumMod val="25000"/>
                  </a:schemeClr>
                </a:solidFill>
                <a:latin typeface="Times New Roman" panose="02020603050405020304" pitchFamily="18" charset="0"/>
                <a:cs typeface="Times New Roman" panose="02020603050405020304" pitchFamily="18" charset="0"/>
              </a:rPr>
              <a:t> </a:t>
            </a:r>
            <a:r>
              <a:rPr lang="en-US" sz="2000" b="1" dirty="0" err="1">
                <a:solidFill>
                  <a:schemeClr val="tx2">
                    <a:lumMod val="25000"/>
                  </a:schemeClr>
                </a:solidFill>
                <a:latin typeface="Times New Roman" panose="02020603050405020304" pitchFamily="18" charset="0"/>
                <a:cs typeface="Times New Roman" panose="02020603050405020304" pitchFamily="18" charset="0"/>
              </a:rPr>
              <a:t>quả</a:t>
            </a:r>
            <a:endParaRPr lang="en-US" sz="2000" b="1" dirty="0">
              <a:solidFill>
                <a:schemeClr val="tx2">
                  <a:lumMod val="2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FF3AEEE-FA87-4CC6-BB20-9E1BDDAF07BA}"/>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EE9C5826-E4B9-4123-BD4A-AAFF362A1F1D}"/>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7A80C607-485C-4B76-B486-DED75D0CBA72}"/>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B4DE49A-034E-4DB1-863F-43A742D027FF}"/>
                </a:ext>
              </a:extLst>
            </p:cNvPr>
            <p:cNvGrpSpPr/>
            <p:nvPr/>
          </p:nvGrpSpPr>
          <p:grpSpPr>
            <a:xfrm>
              <a:off x="291034" y="529394"/>
              <a:ext cx="8561932" cy="463904"/>
              <a:chOff x="45732" y="81885"/>
              <a:chExt cx="8561932" cy="368034"/>
            </a:xfrm>
          </p:grpSpPr>
          <p:sp>
            <p:nvSpPr>
              <p:cNvPr id="18" name="Arrow: Pentagon 17">
                <a:extLst>
                  <a:ext uri="{FF2B5EF4-FFF2-40B4-BE49-F238E27FC236}">
                    <a16:creationId xmlns:a16="http://schemas.microsoft.com/office/drawing/2014/main" id="{E2547A58-4A41-4771-B323-9EDA22878798}"/>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F0C752C5-305B-415B-B62A-8980243DF470}"/>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hevron 19">
                <a:extLst>
                  <a:ext uri="{FF2B5EF4-FFF2-40B4-BE49-F238E27FC236}">
                    <a16:creationId xmlns:a16="http://schemas.microsoft.com/office/drawing/2014/main" id="{FD2590BA-F23B-420E-84D2-B98CC429054B}"/>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hevron 20">
                <a:extLst>
                  <a:ext uri="{FF2B5EF4-FFF2-40B4-BE49-F238E27FC236}">
                    <a16:creationId xmlns:a16="http://schemas.microsoft.com/office/drawing/2014/main" id="{1739F11A-2D62-4EDF-8E4C-CAEA93906FFC}"/>
                  </a:ext>
                </a:extLst>
              </p:cNvPr>
              <p:cNvSpPr/>
              <p:nvPr/>
            </p:nvSpPr>
            <p:spPr>
              <a:xfrm>
                <a:off x="6528374" y="81885"/>
                <a:ext cx="2037520"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DC85B959-25C4-42F5-8D27-A9BF069DC154}"/>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3" name="TextBox 22">
                <a:extLst>
                  <a:ext uri="{FF2B5EF4-FFF2-40B4-BE49-F238E27FC236}">
                    <a16:creationId xmlns:a16="http://schemas.microsoft.com/office/drawing/2014/main" id="{E1110387-388D-491A-9C77-5428942DA7F2}"/>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4" name="TextBox 23">
                <a:extLst>
                  <a:ext uri="{FF2B5EF4-FFF2-40B4-BE49-F238E27FC236}">
                    <a16:creationId xmlns:a16="http://schemas.microsoft.com/office/drawing/2014/main" id="{AEE0B389-CB01-420F-B8BA-1748BF9D33B6}"/>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5" name="TextBox 24">
                <a:extLst>
                  <a:ext uri="{FF2B5EF4-FFF2-40B4-BE49-F238E27FC236}">
                    <a16:creationId xmlns:a16="http://schemas.microsoft.com/office/drawing/2014/main" id="{FDA3DA6E-4B91-4E65-A8CB-5BC00F18726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7" name="TextBox 16">
              <a:extLst>
                <a:ext uri="{FF2B5EF4-FFF2-40B4-BE49-F238E27FC236}">
                  <a16:creationId xmlns:a16="http://schemas.microsoft.com/office/drawing/2014/main" id="{868FF755-11B5-4C8C-BDBF-74D5E26F7C28}"/>
                </a:ext>
              </a:extLst>
            </p:cNvPr>
            <p:cNvSpPr txBox="1"/>
            <p:nvPr/>
          </p:nvSpPr>
          <p:spPr>
            <a:xfrm>
              <a:off x="485641" y="151100"/>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Decision Trees</a:t>
              </a:r>
            </a:p>
          </p:txBody>
        </p:sp>
      </p:grpSp>
    </p:spTree>
    <p:extLst>
      <p:ext uri="{BB962C8B-B14F-4D97-AF65-F5344CB8AC3E}">
        <p14:creationId xmlns:p14="http://schemas.microsoft.com/office/powerpoint/2010/main" val="2682615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48</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37" name="TextBox 36">
            <a:extLst>
              <a:ext uri="{FF2B5EF4-FFF2-40B4-BE49-F238E27FC236}">
                <a16:creationId xmlns:a16="http://schemas.microsoft.com/office/drawing/2014/main" id="{0431525E-B4CC-447B-B290-FAAFA9978AC2}"/>
              </a:ext>
            </a:extLst>
          </p:cNvPr>
          <p:cNvSpPr txBox="1"/>
          <p:nvPr/>
        </p:nvSpPr>
        <p:spPr>
          <a:xfrm>
            <a:off x="2439657" y="2123782"/>
            <a:ext cx="5209914" cy="1015663"/>
          </a:xfrm>
          <a:prstGeom prst="rect">
            <a:avLst/>
          </a:prstGeom>
          <a:noFill/>
        </p:spPr>
        <p:txBody>
          <a:bodyPr wrap="square">
            <a:spAutoFit/>
          </a:bodyPr>
          <a:lstStyle/>
          <a:p>
            <a:r>
              <a:rPr lang="en-US" sz="6000" b="1" dirty="0">
                <a:solidFill>
                  <a:schemeClr val="bg2"/>
                </a:solidFill>
                <a:latin typeface="Times New Roman" panose="02020603050405020304" pitchFamily="18" charset="0"/>
                <a:cs typeface="Times New Roman" panose="02020603050405020304" pitchFamily="18" charset="0"/>
              </a:rPr>
              <a:t>Clustering</a:t>
            </a:r>
          </a:p>
        </p:txBody>
      </p:sp>
      <p:grpSp>
        <p:nvGrpSpPr>
          <p:cNvPr id="22" name="Google Shape;10478;p59">
            <a:extLst>
              <a:ext uri="{FF2B5EF4-FFF2-40B4-BE49-F238E27FC236}">
                <a16:creationId xmlns:a16="http://schemas.microsoft.com/office/drawing/2014/main" id="{46AB14EA-DC57-44B4-AF9A-C4F19E23B131}"/>
              </a:ext>
            </a:extLst>
          </p:cNvPr>
          <p:cNvGrpSpPr/>
          <p:nvPr/>
        </p:nvGrpSpPr>
        <p:grpSpPr>
          <a:xfrm>
            <a:off x="3743635" y="823259"/>
            <a:ext cx="1304761" cy="1300523"/>
            <a:chOff x="852385" y="1510916"/>
            <a:chExt cx="353145" cy="351998"/>
          </a:xfrm>
          <a:solidFill>
            <a:schemeClr val="accent5">
              <a:lumMod val="75000"/>
              <a:lumOff val="25000"/>
            </a:schemeClr>
          </a:solidFill>
        </p:grpSpPr>
        <p:sp>
          <p:nvSpPr>
            <p:cNvPr id="25" name="Google Shape;10479;p59">
              <a:extLst>
                <a:ext uri="{FF2B5EF4-FFF2-40B4-BE49-F238E27FC236}">
                  <a16:creationId xmlns:a16="http://schemas.microsoft.com/office/drawing/2014/main" id="{A3314553-2467-47A5-9F5A-5C5B6ED257FC}"/>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480;p59">
              <a:extLst>
                <a:ext uri="{FF2B5EF4-FFF2-40B4-BE49-F238E27FC236}">
                  <a16:creationId xmlns:a16="http://schemas.microsoft.com/office/drawing/2014/main" id="{95C16465-78B1-4EC7-9035-C97F6FD0E94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81;p59">
              <a:extLst>
                <a:ext uri="{FF2B5EF4-FFF2-40B4-BE49-F238E27FC236}">
                  <a16:creationId xmlns:a16="http://schemas.microsoft.com/office/drawing/2014/main" id="{2D7F7EBD-619C-4B2D-94C4-B930CFA811D3}"/>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5357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49</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6" name="TextBox 15">
            <a:extLst>
              <a:ext uri="{FF2B5EF4-FFF2-40B4-BE49-F238E27FC236}">
                <a16:creationId xmlns:a16="http://schemas.microsoft.com/office/drawing/2014/main" id="{3E879890-2FE9-4B3A-B5FA-51562440F9FE}"/>
              </a:ext>
            </a:extLst>
          </p:cNvPr>
          <p:cNvSpPr txBox="1"/>
          <p:nvPr/>
        </p:nvSpPr>
        <p:spPr>
          <a:xfrm>
            <a:off x="291034" y="979424"/>
            <a:ext cx="7574507" cy="571951"/>
          </a:xfrm>
          <a:prstGeom prst="rect">
            <a:avLst/>
          </a:prstGeom>
          <a:noFill/>
        </p:spPr>
        <p:txBody>
          <a:bodyPr wrap="square">
            <a:spAutoFit/>
          </a:bodyPr>
          <a:lstStyle/>
          <a:p>
            <a:pPr marL="0" marR="0">
              <a:lnSpc>
                <a:spcPct val="115000"/>
              </a:lnSpc>
              <a:spcBef>
                <a:spcPts val="0"/>
              </a:spcBef>
              <a:spcAft>
                <a:spcPts val="10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Chu</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ộ</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vào</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Structures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New Mining Structures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From Existing relational database for data warehouse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D1EE1AA8-0BAE-49B7-912B-C26B7BA821D2}"/>
              </a:ext>
            </a:extLst>
          </p:cNvPr>
          <p:cNvPicPr/>
          <p:nvPr/>
        </p:nvPicPr>
        <p:blipFill>
          <a:blip r:embed="rId3"/>
          <a:stretch>
            <a:fillRect/>
          </a:stretch>
        </p:blipFill>
        <p:spPr>
          <a:xfrm>
            <a:off x="2169803" y="1576065"/>
            <a:ext cx="4452425" cy="3340936"/>
          </a:xfrm>
          <a:prstGeom prst="rect">
            <a:avLst/>
          </a:prstGeom>
          <a:noFill/>
          <a:ln>
            <a:noFill/>
          </a:ln>
        </p:spPr>
      </p:pic>
      <p:sp>
        <p:nvSpPr>
          <p:cNvPr id="22" name="TextBox 21">
            <a:extLst>
              <a:ext uri="{FF2B5EF4-FFF2-40B4-BE49-F238E27FC236}">
                <a16:creationId xmlns:a16="http://schemas.microsoft.com/office/drawing/2014/main" id="{345DA439-3B2B-49BF-A49C-828D2325CC1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ACBC51BD-CDD8-4F49-A639-6B201C5F0BA6}"/>
              </a:ext>
            </a:extLst>
          </p:cNvPr>
          <p:cNvGrpSpPr/>
          <p:nvPr/>
        </p:nvGrpSpPr>
        <p:grpSpPr>
          <a:xfrm>
            <a:off x="291034" y="142137"/>
            <a:ext cx="8561932" cy="851161"/>
            <a:chOff x="291034" y="142137"/>
            <a:chExt cx="8561932" cy="851161"/>
          </a:xfrm>
        </p:grpSpPr>
        <p:sp>
          <p:nvSpPr>
            <p:cNvPr id="26" name="Rectangle 25">
              <a:extLst>
                <a:ext uri="{FF2B5EF4-FFF2-40B4-BE49-F238E27FC236}">
                  <a16:creationId xmlns:a16="http://schemas.microsoft.com/office/drawing/2014/main" id="{B45127C0-2FE8-40F9-AF3F-32D212D8B20B}"/>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CA99375-7077-40EF-AC65-F27ADCD6EE7A}"/>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D2A282E7-9E89-4793-A573-9C8602050967}"/>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0F558DD9-F81C-4383-B2B6-5DA970943194}"/>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04A0EBBA-ACAB-49A7-B7C5-0084C6AE1FED}"/>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2090E3A5-9DE9-4D29-9388-C0A521462BD8}"/>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0DEF0827-2E59-4D47-B227-6EDB2C50B295}"/>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9DE849C2-4D37-4E15-8331-EE0AB682849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924D2C8F-C841-4B80-BB34-0EE958C36146}"/>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97879F82-2AEC-4E9C-A245-CCC342355420}"/>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4734D761-71E8-4A8C-967E-28B6D5AE1A47}"/>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1093673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a:t>
            </a:fld>
            <a:endParaRPr sz="1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6354441-7B30-41FF-932B-E56C4AF31E3B}"/>
              </a:ext>
            </a:extLst>
          </p:cNvPr>
          <p:cNvSpPr txBox="1"/>
          <p:nvPr/>
        </p:nvSpPr>
        <p:spPr>
          <a:xfrm>
            <a:off x="2893176" y="211016"/>
            <a:ext cx="2097049" cy="584775"/>
          </a:xfrm>
          <a:prstGeom prst="rect">
            <a:avLst/>
          </a:prstGeom>
          <a:noFill/>
        </p:spPr>
        <p:txBody>
          <a:bodyPr wrap="none" rtlCol="0">
            <a:spAutoFit/>
          </a:bodyPr>
          <a:lstStyle/>
          <a:p>
            <a:r>
              <a:rPr lang="en-US" sz="3200" b="1" dirty="0" err="1">
                <a:solidFill>
                  <a:srgbClr val="0B87A1"/>
                </a:solidFill>
                <a:latin typeface="Times New Roman" panose="02020603050405020304" pitchFamily="18" charset="0"/>
                <a:cs typeface="Times New Roman" panose="02020603050405020304" pitchFamily="18" charset="0"/>
              </a:rPr>
              <a:t>Đặt</a:t>
            </a:r>
            <a:r>
              <a:rPr lang="en-US" sz="3200" b="1" dirty="0">
                <a:solidFill>
                  <a:srgbClr val="0B87A1"/>
                </a:solidFill>
                <a:latin typeface="Times New Roman" panose="02020603050405020304" pitchFamily="18" charset="0"/>
                <a:cs typeface="Times New Roman" panose="02020603050405020304" pitchFamily="18" charset="0"/>
              </a:rPr>
              <a:t> </a:t>
            </a:r>
            <a:r>
              <a:rPr lang="en-US" sz="3200" b="1" dirty="0" err="1">
                <a:solidFill>
                  <a:srgbClr val="0B87A1"/>
                </a:solidFill>
                <a:latin typeface="Times New Roman" panose="02020603050405020304" pitchFamily="18" charset="0"/>
                <a:cs typeface="Times New Roman" panose="02020603050405020304" pitchFamily="18" charset="0"/>
              </a:rPr>
              <a:t>vấn</a:t>
            </a:r>
            <a:r>
              <a:rPr lang="en-US" sz="3200" b="1" dirty="0">
                <a:solidFill>
                  <a:srgbClr val="0B87A1"/>
                </a:solidFill>
                <a:latin typeface="Times New Roman" panose="02020603050405020304" pitchFamily="18" charset="0"/>
                <a:cs typeface="Times New Roman" panose="02020603050405020304" pitchFamily="18" charset="0"/>
              </a:rPr>
              <a:t> </a:t>
            </a:r>
            <a:r>
              <a:rPr lang="en-US" sz="3200" b="1" dirty="0" err="1">
                <a:solidFill>
                  <a:srgbClr val="0B87A1"/>
                </a:solidFill>
                <a:latin typeface="Times New Roman" panose="02020603050405020304" pitchFamily="18" charset="0"/>
                <a:cs typeface="Times New Roman" panose="02020603050405020304" pitchFamily="18" charset="0"/>
              </a:rPr>
              <a:t>đề</a:t>
            </a:r>
            <a:endParaRPr lang="en-US" sz="3200" b="1" dirty="0">
              <a:solidFill>
                <a:srgbClr val="0B87A1"/>
              </a:solidFill>
              <a:latin typeface="Times New Roman" panose="02020603050405020304" pitchFamily="18" charset="0"/>
              <a:cs typeface="Times New Roman" panose="02020603050405020304" pitchFamily="18" charset="0"/>
            </a:endParaRPr>
          </a:p>
        </p:txBody>
      </p:sp>
      <p:sp>
        <p:nvSpPr>
          <p:cNvPr id="5" name="Google Shape;366;p15">
            <a:extLst>
              <a:ext uri="{FF2B5EF4-FFF2-40B4-BE49-F238E27FC236}">
                <a16:creationId xmlns:a16="http://schemas.microsoft.com/office/drawing/2014/main" id="{75FC484A-9FFA-4007-9182-1586EC6C038F}"/>
              </a:ext>
            </a:extLst>
          </p:cNvPr>
          <p:cNvSpPr txBox="1">
            <a:spLocks/>
          </p:cNvSpPr>
          <p:nvPr/>
        </p:nvSpPr>
        <p:spPr>
          <a:xfrm>
            <a:off x="976999" y="1251539"/>
            <a:ext cx="6020820" cy="252787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pPr>
            <a:r>
              <a:rPr lang="en-US" sz="2000" dirty="0">
                <a:latin typeface="Times New Roman" panose="02020603050405020304" pitchFamily="18" charset="0"/>
                <a:cs typeface="Times New Roman" panose="02020603050405020304" pitchFamily="18" charset="0"/>
              </a:rPr>
              <a:t>	</a:t>
            </a:r>
            <a:r>
              <a:rPr lang="vi-VN" sz="2000" b="1" dirty="0">
                <a:solidFill>
                  <a:schemeClr val="bg2">
                    <a:lumMod val="50000"/>
                  </a:schemeClr>
                </a:solidFill>
                <a:latin typeface="Times New Roman" panose="02020603050405020304" pitchFamily="18" charset="0"/>
                <a:cs typeface="Times New Roman" panose="02020603050405020304" pitchFamily="18" charset="0"/>
              </a:rPr>
              <a:t>Thị trường dần xuất hiện đa dạng các doanh nghiệp, cá nhân buôn bán với quy mô lớn nhỏ khác nhau. Cùng với đó, nhiều thử thách được đặt ra, đặc biệt nhất có thể kể tới là việc dẫn đầu thị trường tới từ việc đẩy mạnh Marketing trên nhiều nền tảng khác nhau nhằm tối đa hóa được lợi nhuận</a:t>
            </a:r>
          </a:p>
        </p:txBody>
      </p:sp>
      <p:grpSp>
        <p:nvGrpSpPr>
          <p:cNvPr id="9" name="Google Shape;4468;p48">
            <a:extLst>
              <a:ext uri="{FF2B5EF4-FFF2-40B4-BE49-F238E27FC236}">
                <a16:creationId xmlns:a16="http://schemas.microsoft.com/office/drawing/2014/main" id="{57F5946A-92FE-4077-AACD-182B3409D01E}"/>
              </a:ext>
            </a:extLst>
          </p:cNvPr>
          <p:cNvGrpSpPr/>
          <p:nvPr/>
        </p:nvGrpSpPr>
        <p:grpSpPr>
          <a:xfrm>
            <a:off x="2187934" y="98256"/>
            <a:ext cx="654657" cy="697535"/>
            <a:chOff x="5970800" y="1619250"/>
            <a:chExt cx="428650" cy="456725"/>
          </a:xfrm>
          <a:solidFill>
            <a:schemeClr val="accent1">
              <a:lumMod val="10000"/>
            </a:schemeClr>
          </a:solidFill>
        </p:grpSpPr>
        <p:sp>
          <p:nvSpPr>
            <p:cNvPr id="10" name="Google Shape;4469;p48">
              <a:extLst>
                <a:ext uri="{FF2B5EF4-FFF2-40B4-BE49-F238E27FC236}">
                  <a16:creationId xmlns:a16="http://schemas.microsoft.com/office/drawing/2014/main" id="{304CEB65-7313-4713-B11D-E4A71F239C48}"/>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 name="Google Shape;4470;p48">
              <a:extLst>
                <a:ext uri="{FF2B5EF4-FFF2-40B4-BE49-F238E27FC236}">
                  <a16:creationId xmlns:a16="http://schemas.microsoft.com/office/drawing/2014/main" id="{B8CA97F3-253B-475B-8996-A26B22F8FAB3}"/>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2" name="Google Shape;4471;p48">
              <a:extLst>
                <a:ext uri="{FF2B5EF4-FFF2-40B4-BE49-F238E27FC236}">
                  <a16:creationId xmlns:a16="http://schemas.microsoft.com/office/drawing/2014/main" id="{01A07EC2-03C0-400F-8B09-DDC1B02C5F52}"/>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3" name="Google Shape;4472;p48">
              <a:extLst>
                <a:ext uri="{FF2B5EF4-FFF2-40B4-BE49-F238E27FC236}">
                  <a16:creationId xmlns:a16="http://schemas.microsoft.com/office/drawing/2014/main" id="{8A15C123-1264-431C-92F3-A3069B188EBA}"/>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4" name="Google Shape;4473;p48">
              <a:extLst>
                <a:ext uri="{FF2B5EF4-FFF2-40B4-BE49-F238E27FC236}">
                  <a16:creationId xmlns:a16="http://schemas.microsoft.com/office/drawing/2014/main" id="{594ABE69-3C00-46D6-BE7A-2AAE0BC1C363}"/>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6852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3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50</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190A1DFA-5C89-456F-AFB9-BB6E41F986BD}"/>
              </a:ext>
            </a:extLst>
          </p:cNvPr>
          <p:cNvSpPr txBox="1"/>
          <p:nvPr/>
        </p:nvSpPr>
        <p:spPr>
          <a:xfrm>
            <a:off x="291034" y="957082"/>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2</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Microsoft Clustering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392C1F5-76F5-4E5E-93EF-6F4C243A8094}"/>
              </a:ext>
            </a:extLst>
          </p:cNvPr>
          <p:cNvPicPr/>
          <p:nvPr/>
        </p:nvPicPr>
        <p:blipFill>
          <a:blip r:embed="rId3"/>
          <a:stretch>
            <a:fillRect/>
          </a:stretch>
        </p:blipFill>
        <p:spPr>
          <a:xfrm>
            <a:off x="2057427" y="1296091"/>
            <a:ext cx="4677177" cy="3545756"/>
          </a:xfrm>
          <a:prstGeom prst="rect">
            <a:avLst/>
          </a:prstGeom>
          <a:noFill/>
          <a:ln>
            <a:noFill/>
          </a:ln>
        </p:spPr>
      </p:pic>
      <p:sp>
        <p:nvSpPr>
          <p:cNvPr id="21" name="TextBox 20">
            <a:extLst>
              <a:ext uri="{FF2B5EF4-FFF2-40B4-BE49-F238E27FC236}">
                <a16:creationId xmlns:a16="http://schemas.microsoft.com/office/drawing/2014/main" id="{F8A9567B-E237-4FF1-AAA9-327BDA501E68}"/>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9B803F14-8A20-4F28-9A43-6143B73205E0}"/>
              </a:ext>
            </a:extLst>
          </p:cNvPr>
          <p:cNvGrpSpPr/>
          <p:nvPr/>
        </p:nvGrpSpPr>
        <p:grpSpPr>
          <a:xfrm>
            <a:off x="291034" y="142137"/>
            <a:ext cx="8561932" cy="851161"/>
            <a:chOff x="291034" y="142137"/>
            <a:chExt cx="8561932" cy="851161"/>
          </a:xfrm>
        </p:grpSpPr>
        <p:sp>
          <p:nvSpPr>
            <p:cNvPr id="25" name="Rectangle 24">
              <a:extLst>
                <a:ext uri="{FF2B5EF4-FFF2-40B4-BE49-F238E27FC236}">
                  <a16:creationId xmlns:a16="http://schemas.microsoft.com/office/drawing/2014/main" id="{738905B3-BB32-46C7-8CC3-A83AE915BF4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7188698-5FC3-49E5-A202-860F14B39CFA}"/>
                </a:ext>
              </a:extLst>
            </p:cNvPr>
            <p:cNvGrpSpPr/>
            <p:nvPr/>
          </p:nvGrpSpPr>
          <p:grpSpPr>
            <a:xfrm>
              <a:off x="291034" y="529394"/>
              <a:ext cx="8561932" cy="463904"/>
              <a:chOff x="45732" y="81885"/>
              <a:chExt cx="8561932" cy="368034"/>
            </a:xfrm>
          </p:grpSpPr>
          <p:sp>
            <p:nvSpPr>
              <p:cNvPr id="28" name="Arrow: Pentagon 27">
                <a:extLst>
                  <a:ext uri="{FF2B5EF4-FFF2-40B4-BE49-F238E27FC236}">
                    <a16:creationId xmlns:a16="http://schemas.microsoft.com/office/drawing/2014/main" id="{3334FE1D-2D05-465A-BC1A-7DB62F22F2DB}"/>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Chevron 28">
                <a:extLst>
                  <a:ext uri="{FF2B5EF4-FFF2-40B4-BE49-F238E27FC236}">
                    <a16:creationId xmlns:a16="http://schemas.microsoft.com/office/drawing/2014/main" id="{12E537B9-54CE-4AE7-8E7D-FB93408A33BD}"/>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Arrow: Chevron 29">
                <a:extLst>
                  <a:ext uri="{FF2B5EF4-FFF2-40B4-BE49-F238E27FC236}">
                    <a16:creationId xmlns:a16="http://schemas.microsoft.com/office/drawing/2014/main" id="{58953376-A8F4-4433-A563-7FEEB4CC572F}"/>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1BB0409F-FDC3-48FA-A002-8217BD59378D}"/>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AECEA59-1B31-4CAA-B12E-06C9B3D3C75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3" name="TextBox 32">
                <a:extLst>
                  <a:ext uri="{FF2B5EF4-FFF2-40B4-BE49-F238E27FC236}">
                    <a16:creationId xmlns:a16="http://schemas.microsoft.com/office/drawing/2014/main" id="{6DC9169A-84AD-4964-B117-657916C99E23}"/>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4" name="TextBox 33">
                <a:extLst>
                  <a:ext uri="{FF2B5EF4-FFF2-40B4-BE49-F238E27FC236}">
                    <a16:creationId xmlns:a16="http://schemas.microsoft.com/office/drawing/2014/main" id="{79E0BAC4-E2BF-4F07-A36E-69595C81C751}"/>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5" name="TextBox 34">
                <a:extLst>
                  <a:ext uri="{FF2B5EF4-FFF2-40B4-BE49-F238E27FC236}">
                    <a16:creationId xmlns:a16="http://schemas.microsoft.com/office/drawing/2014/main" id="{2133EB3B-7C22-4440-977C-2B9ED66792EA}"/>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F98EC9B1-9AE6-4750-8B4C-DFA674B75E93}"/>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2684303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51</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2852B6-C9F5-4A56-8FF2-452D405189BE}"/>
              </a:ext>
            </a:extLst>
          </p:cNvPr>
          <p:cNvSpPr txBox="1"/>
          <p:nvPr/>
        </p:nvSpPr>
        <p:spPr>
          <a:xfrm>
            <a:off x="291034" y="979424"/>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3</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Data Warehouse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BE712626-8384-4A4D-8B8C-AA75782ADCDD}"/>
              </a:ext>
            </a:extLst>
          </p:cNvPr>
          <p:cNvPicPr/>
          <p:nvPr/>
        </p:nvPicPr>
        <p:blipFill>
          <a:blip r:embed="rId3"/>
          <a:stretch>
            <a:fillRect/>
          </a:stretch>
        </p:blipFill>
        <p:spPr>
          <a:xfrm>
            <a:off x="2244599" y="1296091"/>
            <a:ext cx="4654801" cy="3571167"/>
          </a:xfrm>
          <a:prstGeom prst="rect">
            <a:avLst/>
          </a:prstGeom>
          <a:noFill/>
          <a:ln>
            <a:noFill/>
          </a:ln>
        </p:spPr>
      </p:pic>
      <p:sp>
        <p:nvSpPr>
          <p:cNvPr id="20" name="TextBox 19">
            <a:extLst>
              <a:ext uri="{FF2B5EF4-FFF2-40B4-BE49-F238E27FC236}">
                <a16:creationId xmlns:a16="http://schemas.microsoft.com/office/drawing/2014/main" id="{4E082EE7-9DB5-4453-97F3-A260B55DC9A9}"/>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666969FE-FDD7-4592-9217-4019D35B4FFA}"/>
              </a:ext>
            </a:extLst>
          </p:cNvPr>
          <p:cNvGrpSpPr/>
          <p:nvPr/>
        </p:nvGrpSpPr>
        <p:grpSpPr>
          <a:xfrm>
            <a:off x="291034" y="142137"/>
            <a:ext cx="8561932" cy="851161"/>
            <a:chOff x="291034" y="142137"/>
            <a:chExt cx="8561932" cy="851161"/>
          </a:xfrm>
        </p:grpSpPr>
        <p:sp>
          <p:nvSpPr>
            <p:cNvPr id="22" name="Rectangle 21">
              <a:extLst>
                <a:ext uri="{FF2B5EF4-FFF2-40B4-BE49-F238E27FC236}">
                  <a16:creationId xmlns:a16="http://schemas.microsoft.com/office/drawing/2014/main" id="{3601FE60-6CA8-4BC8-8939-74FE7EB95AA9}"/>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7BCFA6D-D239-4E71-B83E-567962737891}"/>
                </a:ext>
              </a:extLst>
            </p:cNvPr>
            <p:cNvGrpSpPr/>
            <p:nvPr/>
          </p:nvGrpSpPr>
          <p:grpSpPr>
            <a:xfrm>
              <a:off x="291034" y="529394"/>
              <a:ext cx="8561932" cy="463904"/>
              <a:chOff x="45732" y="81885"/>
              <a:chExt cx="8561932" cy="368034"/>
            </a:xfrm>
          </p:grpSpPr>
          <p:sp>
            <p:nvSpPr>
              <p:cNvPr id="25" name="Arrow: Pentagon 24">
                <a:extLst>
                  <a:ext uri="{FF2B5EF4-FFF2-40B4-BE49-F238E27FC236}">
                    <a16:creationId xmlns:a16="http://schemas.microsoft.com/office/drawing/2014/main" id="{D6A9E857-0265-4875-AA7B-BE3B137EC09C}"/>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Chevron 25">
                <a:extLst>
                  <a:ext uri="{FF2B5EF4-FFF2-40B4-BE49-F238E27FC236}">
                    <a16:creationId xmlns:a16="http://schemas.microsoft.com/office/drawing/2014/main" id="{1DF88BF1-9021-4ED4-B96F-25F6C0426CDF}"/>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Arrow: Chevron 26">
                <a:extLst>
                  <a:ext uri="{FF2B5EF4-FFF2-40B4-BE49-F238E27FC236}">
                    <a16:creationId xmlns:a16="http://schemas.microsoft.com/office/drawing/2014/main" id="{6DA7B6EF-7BDD-4DBC-A856-B3C894B9F43D}"/>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7744FF82-DEE5-48DB-8F7C-D85F280F7455}"/>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BD7E83BA-9FA5-49CF-AE3B-33107B9E3AEC}"/>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0" name="TextBox 29">
                <a:extLst>
                  <a:ext uri="{FF2B5EF4-FFF2-40B4-BE49-F238E27FC236}">
                    <a16:creationId xmlns:a16="http://schemas.microsoft.com/office/drawing/2014/main" id="{4F1D68E5-0D8F-4344-9CB5-02DA78D5FA89}"/>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1" name="TextBox 30">
                <a:extLst>
                  <a:ext uri="{FF2B5EF4-FFF2-40B4-BE49-F238E27FC236}">
                    <a16:creationId xmlns:a16="http://schemas.microsoft.com/office/drawing/2014/main" id="{D5C6F135-2126-4077-8B6C-1463A2741300}"/>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2" name="TextBox 31">
                <a:extLst>
                  <a:ext uri="{FF2B5EF4-FFF2-40B4-BE49-F238E27FC236}">
                    <a16:creationId xmlns:a16="http://schemas.microsoft.com/office/drawing/2014/main" id="{B3FC224B-3081-4538-8414-9BFFC2AA59B2}"/>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4" name="TextBox 23">
              <a:extLst>
                <a:ext uri="{FF2B5EF4-FFF2-40B4-BE49-F238E27FC236}">
                  <a16:creationId xmlns:a16="http://schemas.microsoft.com/office/drawing/2014/main" id="{D33EF0CF-7A0B-4A20-986F-1DB99D17F129}"/>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4066343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52</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8274C040-E9FD-40EE-9E11-82D3FAB5D0FE}"/>
              </a:ext>
            </a:extLst>
          </p:cNvPr>
          <p:cNvSpPr txBox="1"/>
          <p:nvPr/>
        </p:nvSpPr>
        <p:spPr>
          <a:xfrm>
            <a:off x="291034" y="978999"/>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4:</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Click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Fact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8A698C62-1A9E-4B32-9006-CC69B35D37D1}"/>
              </a:ext>
            </a:extLst>
          </p:cNvPr>
          <p:cNvPicPr/>
          <p:nvPr/>
        </p:nvPicPr>
        <p:blipFill>
          <a:blip r:embed="rId3"/>
          <a:stretch>
            <a:fillRect/>
          </a:stretch>
        </p:blipFill>
        <p:spPr>
          <a:xfrm>
            <a:off x="2058380" y="1375760"/>
            <a:ext cx="4675272" cy="3541241"/>
          </a:xfrm>
          <a:prstGeom prst="rect">
            <a:avLst/>
          </a:prstGeom>
          <a:noFill/>
          <a:ln>
            <a:noFill/>
          </a:ln>
        </p:spPr>
      </p:pic>
      <p:sp>
        <p:nvSpPr>
          <p:cNvPr id="21" name="TextBox 20">
            <a:extLst>
              <a:ext uri="{FF2B5EF4-FFF2-40B4-BE49-F238E27FC236}">
                <a16:creationId xmlns:a16="http://schemas.microsoft.com/office/drawing/2014/main" id="{9911C669-F5DC-49C0-B2B7-07409F6A534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38278D95-92C2-436C-9229-0E13DA75B7B5}"/>
              </a:ext>
            </a:extLst>
          </p:cNvPr>
          <p:cNvGrpSpPr/>
          <p:nvPr/>
        </p:nvGrpSpPr>
        <p:grpSpPr>
          <a:xfrm>
            <a:off x="291034" y="142137"/>
            <a:ext cx="8561932" cy="851161"/>
            <a:chOff x="291034" y="142137"/>
            <a:chExt cx="8561932" cy="851161"/>
          </a:xfrm>
        </p:grpSpPr>
        <p:sp>
          <p:nvSpPr>
            <p:cNvPr id="25" name="Rectangle 24">
              <a:extLst>
                <a:ext uri="{FF2B5EF4-FFF2-40B4-BE49-F238E27FC236}">
                  <a16:creationId xmlns:a16="http://schemas.microsoft.com/office/drawing/2014/main" id="{61A9F0B0-F1C2-4AAD-A88B-789663F9FB1F}"/>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1AFEB94-E3E3-4C99-8F51-F44A958CFB71}"/>
                </a:ext>
              </a:extLst>
            </p:cNvPr>
            <p:cNvGrpSpPr/>
            <p:nvPr/>
          </p:nvGrpSpPr>
          <p:grpSpPr>
            <a:xfrm>
              <a:off x="291034" y="529394"/>
              <a:ext cx="8561932" cy="463904"/>
              <a:chOff x="45732" y="81885"/>
              <a:chExt cx="8561932" cy="368034"/>
            </a:xfrm>
          </p:grpSpPr>
          <p:sp>
            <p:nvSpPr>
              <p:cNvPr id="28" name="Arrow: Pentagon 27">
                <a:extLst>
                  <a:ext uri="{FF2B5EF4-FFF2-40B4-BE49-F238E27FC236}">
                    <a16:creationId xmlns:a16="http://schemas.microsoft.com/office/drawing/2014/main" id="{1A62E012-14CC-45C1-A34A-AE2A5D3B535C}"/>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Chevron 28">
                <a:extLst>
                  <a:ext uri="{FF2B5EF4-FFF2-40B4-BE49-F238E27FC236}">
                    <a16:creationId xmlns:a16="http://schemas.microsoft.com/office/drawing/2014/main" id="{856286CB-5C5D-48BA-B176-2F4EB2B994B4}"/>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Arrow: Chevron 29">
                <a:extLst>
                  <a:ext uri="{FF2B5EF4-FFF2-40B4-BE49-F238E27FC236}">
                    <a16:creationId xmlns:a16="http://schemas.microsoft.com/office/drawing/2014/main" id="{C3F72D3D-78C4-49F3-8F5A-E57E6863CF41}"/>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565667AE-6FCD-4CC1-A625-E6BAE55AD2BE}"/>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F16B7E0F-D045-45CC-898D-1D4613F5161F}"/>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3" name="TextBox 32">
                <a:extLst>
                  <a:ext uri="{FF2B5EF4-FFF2-40B4-BE49-F238E27FC236}">
                    <a16:creationId xmlns:a16="http://schemas.microsoft.com/office/drawing/2014/main" id="{11381F29-F647-4688-8838-13EE3CE84E7B}"/>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4" name="TextBox 33">
                <a:extLst>
                  <a:ext uri="{FF2B5EF4-FFF2-40B4-BE49-F238E27FC236}">
                    <a16:creationId xmlns:a16="http://schemas.microsoft.com/office/drawing/2014/main" id="{D40F18FD-4A55-4D7D-B120-540CBDA356C0}"/>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5" name="TextBox 34">
                <a:extLst>
                  <a:ext uri="{FF2B5EF4-FFF2-40B4-BE49-F238E27FC236}">
                    <a16:creationId xmlns:a16="http://schemas.microsoft.com/office/drawing/2014/main" id="{94DA5DC2-BC6B-4DB0-AB5E-F43F883856F1}"/>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002C260D-792F-4174-BACC-DEC29061A98C}"/>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2797927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53</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AF70A7CF-D07E-4090-A8A2-75E859D05D79}"/>
              </a:ext>
            </a:extLst>
          </p:cNvPr>
          <p:cNvSpPr txBox="1"/>
          <p:nvPr/>
        </p:nvSpPr>
        <p:spPr>
          <a:xfrm>
            <a:off x="336516" y="2386261"/>
            <a:ext cx="3589362" cy="819904"/>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5</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Key Column, Input Column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Predict Column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bài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toán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phân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lo</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ạ</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595AD72-CFCB-43A4-88D3-FB1A70AFFD43}"/>
              </a:ext>
            </a:extLst>
          </p:cNvPr>
          <p:cNvPicPr/>
          <p:nvPr/>
        </p:nvPicPr>
        <p:blipFill>
          <a:blip r:embed="rId3"/>
          <a:stretch>
            <a:fillRect/>
          </a:stretch>
        </p:blipFill>
        <p:spPr>
          <a:xfrm>
            <a:off x="4189863" y="1014645"/>
            <a:ext cx="3183368" cy="3987930"/>
          </a:xfrm>
          <a:prstGeom prst="rect">
            <a:avLst/>
          </a:prstGeom>
          <a:noFill/>
          <a:ln>
            <a:noFill/>
          </a:ln>
        </p:spPr>
      </p:pic>
      <p:sp>
        <p:nvSpPr>
          <p:cNvPr id="21" name="TextBox 20">
            <a:extLst>
              <a:ext uri="{FF2B5EF4-FFF2-40B4-BE49-F238E27FC236}">
                <a16:creationId xmlns:a16="http://schemas.microsoft.com/office/drawing/2014/main" id="{59649AF7-FC3B-4E0C-9DEF-7CEC718C53BA}"/>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72985A56-F9E8-4654-AECF-38FD958C2B3E}"/>
              </a:ext>
            </a:extLst>
          </p:cNvPr>
          <p:cNvGrpSpPr/>
          <p:nvPr/>
        </p:nvGrpSpPr>
        <p:grpSpPr>
          <a:xfrm>
            <a:off x="291034" y="142137"/>
            <a:ext cx="8561932" cy="851161"/>
            <a:chOff x="291034" y="142137"/>
            <a:chExt cx="8561932" cy="851161"/>
          </a:xfrm>
        </p:grpSpPr>
        <p:sp>
          <p:nvSpPr>
            <p:cNvPr id="25" name="Rectangle 24">
              <a:extLst>
                <a:ext uri="{FF2B5EF4-FFF2-40B4-BE49-F238E27FC236}">
                  <a16:creationId xmlns:a16="http://schemas.microsoft.com/office/drawing/2014/main" id="{CCC1E5D4-0B64-4F19-A54D-E7EF6BAD5AB1}"/>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71FD612-3B97-4BFF-B7C2-8B50037A6B54}"/>
                </a:ext>
              </a:extLst>
            </p:cNvPr>
            <p:cNvGrpSpPr/>
            <p:nvPr/>
          </p:nvGrpSpPr>
          <p:grpSpPr>
            <a:xfrm>
              <a:off x="291034" y="529394"/>
              <a:ext cx="8561932" cy="463904"/>
              <a:chOff x="45732" y="81885"/>
              <a:chExt cx="8561932" cy="368034"/>
            </a:xfrm>
          </p:grpSpPr>
          <p:sp>
            <p:nvSpPr>
              <p:cNvPr id="28" name="Arrow: Pentagon 27">
                <a:extLst>
                  <a:ext uri="{FF2B5EF4-FFF2-40B4-BE49-F238E27FC236}">
                    <a16:creationId xmlns:a16="http://schemas.microsoft.com/office/drawing/2014/main" id="{B4D9CEF5-70C9-4E91-A591-6342D857A225}"/>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Chevron 28">
                <a:extLst>
                  <a:ext uri="{FF2B5EF4-FFF2-40B4-BE49-F238E27FC236}">
                    <a16:creationId xmlns:a16="http://schemas.microsoft.com/office/drawing/2014/main" id="{F8F8671E-5E24-4D25-9395-09B61B5898D3}"/>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Arrow: Chevron 29">
                <a:extLst>
                  <a:ext uri="{FF2B5EF4-FFF2-40B4-BE49-F238E27FC236}">
                    <a16:creationId xmlns:a16="http://schemas.microsoft.com/office/drawing/2014/main" id="{A98E8551-4F25-450A-B1FD-203BBDA91919}"/>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DF1A6117-50AA-4C5F-8829-84EF5002A837}"/>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F1F26ADB-FD20-4294-8B86-EF005120B5DA}"/>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3" name="TextBox 32">
                <a:extLst>
                  <a:ext uri="{FF2B5EF4-FFF2-40B4-BE49-F238E27FC236}">
                    <a16:creationId xmlns:a16="http://schemas.microsoft.com/office/drawing/2014/main" id="{FFFA7045-08C2-4257-B34F-B2D30C4BDB6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4" name="TextBox 33">
                <a:extLst>
                  <a:ext uri="{FF2B5EF4-FFF2-40B4-BE49-F238E27FC236}">
                    <a16:creationId xmlns:a16="http://schemas.microsoft.com/office/drawing/2014/main" id="{85CBEAC0-D9A9-4ED0-A3E1-6ABF6A0CDF94}"/>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5" name="TextBox 34">
                <a:extLst>
                  <a:ext uri="{FF2B5EF4-FFF2-40B4-BE49-F238E27FC236}">
                    <a16:creationId xmlns:a16="http://schemas.microsoft.com/office/drawing/2014/main" id="{94E4F688-7825-4A47-8F59-61D016544581}"/>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468E45FF-3C8C-4B59-845D-677B4C31686F}"/>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1092700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54</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FDFD2AB4-AAEF-46F9-8725-1C157C1B8866}"/>
              </a:ext>
            </a:extLst>
          </p:cNvPr>
          <p:cNvSpPr txBox="1"/>
          <p:nvPr/>
        </p:nvSpPr>
        <p:spPr>
          <a:xfrm>
            <a:off x="328639" y="971900"/>
            <a:ext cx="7266339"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6</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Click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Detect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để</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Visual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ự</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chuy</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đổ</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ệ</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column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phù</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ợ</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CFB117A-E4F0-491C-88CC-0A1BFAE7D5B0}"/>
              </a:ext>
            </a:extLst>
          </p:cNvPr>
          <p:cNvPicPr/>
          <p:nvPr/>
        </p:nvPicPr>
        <p:blipFill>
          <a:blip r:embed="rId3"/>
          <a:stretch>
            <a:fillRect/>
          </a:stretch>
        </p:blipFill>
        <p:spPr>
          <a:xfrm>
            <a:off x="2320215" y="1296091"/>
            <a:ext cx="3953846" cy="3638681"/>
          </a:xfrm>
          <a:prstGeom prst="rect">
            <a:avLst/>
          </a:prstGeom>
          <a:noFill/>
          <a:ln>
            <a:noFill/>
          </a:ln>
        </p:spPr>
      </p:pic>
      <p:sp>
        <p:nvSpPr>
          <p:cNvPr id="21" name="TextBox 20">
            <a:extLst>
              <a:ext uri="{FF2B5EF4-FFF2-40B4-BE49-F238E27FC236}">
                <a16:creationId xmlns:a16="http://schemas.microsoft.com/office/drawing/2014/main" id="{773BE313-4B14-4F5C-A4F5-63E2DA81CF21}"/>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B756EA6B-D0FB-458B-A0BE-D4D36E26D900}"/>
              </a:ext>
            </a:extLst>
          </p:cNvPr>
          <p:cNvGrpSpPr/>
          <p:nvPr/>
        </p:nvGrpSpPr>
        <p:grpSpPr>
          <a:xfrm>
            <a:off x="291034" y="142137"/>
            <a:ext cx="8561932" cy="851161"/>
            <a:chOff x="291034" y="142137"/>
            <a:chExt cx="8561932" cy="851161"/>
          </a:xfrm>
        </p:grpSpPr>
        <p:sp>
          <p:nvSpPr>
            <p:cNvPr id="25" name="Rectangle 24">
              <a:extLst>
                <a:ext uri="{FF2B5EF4-FFF2-40B4-BE49-F238E27FC236}">
                  <a16:creationId xmlns:a16="http://schemas.microsoft.com/office/drawing/2014/main" id="{91FB47A1-6C8B-45FF-8ED0-9C8E13AE08D2}"/>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D617B06-2CF0-44A7-9CD2-7D3FB278E8AE}"/>
                </a:ext>
              </a:extLst>
            </p:cNvPr>
            <p:cNvGrpSpPr/>
            <p:nvPr/>
          </p:nvGrpSpPr>
          <p:grpSpPr>
            <a:xfrm>
              <a:off x="291034" y="529394"/>
              <a:ext cx="8561932" cy="463904"/>
              <a:chOff x="45732" y="81885"/>
              <a:chExt cx="8561932" cy="368034"/>
            </a:xfrm>
          </p:grpSpPr>
          <p:sp>
            <p:nvSpPr>
              <p:cNvPr id="28" name="Arrow: Pentagon 27">
                <a:extLst>
                  <a:ext uri="{FF2B5EF4-FFF2-40B4-BE49-F238E27FC236}">
                    <a16:creationId xmlns:a16="http://schemas.microsoft.com/office/drawing/2014/main" id="{E7526CE3-793F-4BE7-A038-CAF8D8764909}"/>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Chevron 28">
                <a:extLst>
                  <a:ext uri="{FF2B5EF4-FFF2-40B4-BE49-F238E27FC236}">
                    <a16:creationId xmlns:a16="http://schemas.microsoft.com/office/drawing/2014/main" id="{45BDE8C7-0FCE-4CBB-9C62-20C7331519E1}"/>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Arrow: Chevron 29">
                <a:extLst>
                  <a:ext uri="{FF2B5EF4-FFF2-40B4-BE49-F238E27FC236}">
                    <a16:creationId xmlns:a16="http://schemas.microsoft.com/office/drawing/2014/main" id="{859AA5D7-AC26-4999-BE50-AC6C168171DB}"/>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53AB97BD-4AB4-4D18-AB81-100DCEC023C5}"/>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3291FC1F-4D8C-4A2C-B1E1-7930B824C49C}"/>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3" name="TextBox 32">
                <a:extLst>
                  <a:ext uri="{FF2B5EF4-FFF2-40B4-BE49-F238E27FC236}">
                    <a16:creationId xmlns:a16="http://schemas.microsoft.com/office/drawing/2014/main" id="{03C06AAE-D3B2-41B4-9DCE-F48B66134B64}"/>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4" name="TextBox 33">
                <a:extLst>
                  <a:ext uri="{FF2B5EF4-FFF2-40B4-BE49-F238E27FC236}">
                    <a16:creationId xmlns:a16="http://schemas.microsoft.com/office/drawing/2014/main" id="{2B1939F7-A182-4CE2-ACE8-8AF224974217}"/>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5" name="TextBox 34">
                <a:extLst>
                  <a:ext uri="{FF2B5EF4-FFF2-40B4-BE49-F238E27FC236}">
                    <a16:creationId xmlns:a16="http://schemas.microsoft.com/office/drawing/2014/main" id="{32A9AC44-85B0-405D-9B7D-23A82B17CC72}"/>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5D481BD1-8A67-4502-A23A-5FE8B526F3EB}"/>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3243111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55</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CC266172-BB1B-49AE-A4E9-0FE2BA914F29}"/>
              </a:ext>
            </a:extLst>
          </p:cNvPr>
          <p:cNvSpPr txBox="1"/>
          <p:nvPr/>
        </p:nvSpPr>
        <p:spPr>
          <a:xfrm>
            <a:off x="365881" y="971900"/>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7:</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ề</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ỉ</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ầ</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ệ</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test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B837B74-0446-445B-B019-90A8F1A11323}"/>
              </a:ext>
            </a:extLst>
          </p:cNvPr>
          <p:cNvPicPr/>
          <p:nvPr/>
        </p:nvPicPr>
        <p:blipFill>
          <a:blip r:embed="rId3"/>
          <a:stretch>
            <a:fillRect/>
          </a:stretch>
        </p:blipFill>
        <p:spPr>
          <a:xfrm>
            <a:off x="2373307" y="1369938"/>
            <a:ext cx="3669726" cy="3577375"/>
          </a:xfrm>
          <a:prstGeom prst="rect">
            <a:avLst/>
          </a:prstGeom>
          <a:noFill/>
          <a:ln>
            <a:noFill/>
          </a:ln>
        </p:spPr>
      </p:pic>
      <p:sp>
        <p:nvSpPr>
          <p:cNvPr id="21" name="TextBox 20">
            <a:extLst>
              <a:ext uri="{FF2B5EF4-FFF2-40B4-BE49-F238E27FC236}">
                <a16:creationId xmlns:a16="http://schemas.microsoft.com/office/drawing/2014/main" id="{7BD26110-8E46-4F46-A903-320CAA7D0177}"/>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69B8EC3E-52DC-418E-8ADE-3570FE11931D}"/>
              </a:ext>
            </a:extLst>
          </p:cNvPr>
          <p:cNvGrpSpPr/>
          <p:nvPr/>
        </p:nvGrpSpPr>
        <p:grpSpPr>
          <a:xfrm>
            <a:off x="291034" y="142137"/>
            <a:ext cx="8561932" cy="851161"/>
            <a:chOff x="291034" y="142137"/>
            <a:chExt cx="8561932" cy="851161"/>
          </a:xfrm>
        </p:grpSpPr>
        <p:sp>
          <p:nvSpPr>
            <p:cNvPr id="25" name="Rectangle 24">
              <a:extLst>
                <a:ext uri="{FF2B5EF4-FFF2-40B4-BE49-F238E27FC236}">
                  <a16:creationId xmlns:a16="http://schemas.microsoft.com/office/drawing/2014/main" id="{AB810D1E-AEFB-4E85-8AD0-BCEB93144680}"/>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486649C-F68D-48FE-B779-DC25C3B4F67B}"/>
                </a:ext>
              </a:extLst>
            </p:cNvPr>
            <p:cNvGrpSpPr/>
            <p:nvPr/>
          </p:nvGrpSpPr>
          <p:grpSpPr>
            <a:xfrm>
              <a:off x="291034" y="529394"/>
              <a:ext cx="8561932" cy="463904"/>
              <a:chOff x="45732" y="81885"/>
              <a:chExt cx="8561932" cy="368034"/>
            </a:xfrm>
          </p:grpSpPr>
          <p:sp>
            <p:nvSpPr>
              <p:cNvPr id="28" name="Arrow: Pentagon 27">
                <a:extLst>
                  <a:ext uri="{FF2B5EF4-FFF2-40B4-BE49-F238E27FC236}">
                    <a16:creationId xmlns:a16="http://schemas.microsoft.com/office/drawing/2014/main" id="{BB58AF4D-E868-4F78-B83A-355E0D3CD429}"/>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Chevron 28">
                <a:extLst>
                  <a:ext uri="{FF2B5EF4-FFF2-40B4-BE49-F238E27FC236}">
                    <a16:creationId xmlns:a16="http://schemas.microsoft.com/office/drawing/2014/main" id="{0E2F77C7-DB3D-4873-A3BA-556440767E82}"/>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Arrow: Chevron 29">
                <a:extLst>
                  <a:ext uri="{FF2B5EF4-FFF2-40B4-BE49-F238E27FC236}">
                    <a16:creationId xmlns:a16="http://schemas.microsoft.com/office/drawing/2014/main" id="{EE794033-DA41-43D7-8207-CE107491A7FE}"/>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47170AAD-A0C1-4A68-A750-139EA9B95A28}"/>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1BACEBFF-CD2B-4AD5-917B-E730E6BD79EC}"/>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3" name="TextBox 32">
                <a:extLst>
                  <a:ext uri="{FF2B5EF4-FFF2-40B4-BE49-F238E27FC236}">
                    <a16:creationId xmlns:a16="http://schemas.microsoft.com/office/drawing/2014/main" id="{551135C2-B34D-4689-8CF4-399EEC327D26}"/>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4" name="TextBox 33">
                <a:extLst>
                  <a:ext uri="{FF2B5EF4-FFF2-40B4-BE49-F238E27FC236}">
                    <a16:creationId xmlns:a16="http://schemas.microsoft.com/office/drawing/2014/main" id="{31361F76-D538-4589-AD20-3482ACADAE9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5" name="TextBox 34">
                <a:extLst>
                  <a:ext uri="{FF2B5EF4-FFF2-40B4-BE49-F238E27FC236}">
                    <a16:creationId xmlns:a16="http://schemas.microsoft.com/office/drawing/2014/main" id="{40B49D6B-9E26-4BE6-9AFA-3F6A56D16BB6}"/>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D8DDC42C-F373-4824-BF8A-30EF400032A8}"/>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1914494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56</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2DFFE40-91F8-4CBE-8BE0-F1ABF7A4E9EA}"/>
              </a:ext>
            </a:extLst>
          </p:cNvPr>
          <p:cNvSpPr txBox="1"/>
          <p:nvPr/>
        </p:nvSpPr>
        <p:spPr>
          <a:xfrm>
            <a:off x="365881" y="971900"/>
            <a:ext cx="5677152"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8:</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Đổ</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tên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Structure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Model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Finish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B1A2E593-C19D-4C4B-BFA1-445573F048FD}"/>
              </a:ext>
            </a:extLst>
          </p:cNvPr>
          <p:cNvPicPr/>
          <p:nvPr/>
        </p:nvPicPr>
        <p:blipFill>
          <a:blip r:embed="rId3"/>
          <a:stretch>
            <a:fillRect/>
          </a:stretch>
        </p:blipFill>
        <p:spPr>
          <a:xfrm>
            <a:off x="2388692" y="1296091"/>
            <a:ext cx="3858312" cy="3550762"/>
          </a:xfrm>
          <a:prstGeom prst="rect">
            <a:avLst/>
          </a:prstGeom>
          <a:noFill/>
          <a:ln>
            <a:noFill/>
          </a:ln>
        </p:spPr>
      </p:pic>
      <p:sp>
        <p:nvSpPr>
          <p:cNvPr id="20" name="TextBox 19">
            <a:extLst>
              <a:ext uri="{FF2B5EF4-FFF2-40B4-BE49-F238E27FC236}">
                <a16:creationId xmlns:a16="http://schemas.microsoft.com/office/drawing/2014/main" id="{9BEAA084-A1E4-4F52-A90C-684EE200E88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8ECAF5B9-2321-4B92-AC05-9F753B6DF881}"/>
              </a:ext>
            </a:extLst>
          </p:cNvPr>
          <p:cNvGrpSpPr/>
          <p:nvPr/>
        </p:nvGrpSpPr>
        <p:grpSpPr>
          <a:xfrm>
            <a:off x="291034" y="142137"/>
            <a:ext cx="8561932" cy="851161"/>
            <a:chOff x="291034" y="142137"/>
            <a:chExt cx="8561932" cy="851161"/>
          </a:xfrm>
        </p:grpSpPr>
        <p:sp>
          <p:nvSpPr>
            <p:cNvPr id="22" name="Rectangle 21">
              <a:extLst>
                <a:ext uri="{FF2B5EF4-FFF2-40B4-BE49-F238E27FC236}">
                  <a16:creationId xmlns:a16="http://schemas.microsoft.com/office/drawing/2014/main" id="{A137993D-3EDA-4AA0-A510-F33EF922B8A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3C422FD7-58ED-430B-BF29-F92B64CC53B9}"/>
                </a:ext>
              </a:extLst>
            </p:cNvPr>
            <p:cNvGrpSpPr/>
            <p:nvPr/>
          </p:nvGrpSpPr>
          <p:grpSpPr>
            <a:xfrm>
              <a:off x="291034" y="529394"/>
              <a:ext cx="8561932" cy="463904"/>
              <a:chOff x="45732" y="81885"/>
              <a:chExt cx="8561932" cy="368034"/>
            </a:xfrm>
          </p:grpSpPr>
          <p:sp>
            <p:nvSpPr>
              <p:cNvPr id="25" name="Arrow: Pentagon 24">
                <a:extLst>
                  <a:ext uri="{FF2B5EF4-FFF2-40B4-BE49-F238E27FC236}">
                    <a16:creationId xmlns:a16="http://schemas.microsoft.com/office/drawing/2014/main" id="{47B55C12-D9EF-40BC-966C-7F05C3160AF3}"/>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Chevron 25">
                <a:extLst>
                  <a:ext uri="{FF2B5EF4-FFF2-40B4-BE49-F238E27FC236}">
                    <a16:creationId xmlns:a16="http://schemas.microsoft.com/office/drawing/2014/main" id="{95091C60-DFB6-43DA-893A-6314849654C4}"/>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Arrow: Chevron 26">
                <a:extLst>
                  <a:ext uri="{FF2B5EF4-FFF2-40B4-BE49-F238E27FC236}">
                    <a16:creationId xmlns:a16="http://schemas.microsoft.com/office/drawing/2014/main" id="{09476DD9-6C0D-42CA-94A3-704BF669F0A9}"/>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908E1164-71E9-4E75-A681-BC2C76813C45}"/>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98634EE1-923E-4878-8A83-AFC223D74E53}"/>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0" name="TextBox 29">
                <a:extLst>
                  <a:ext uri="{FF2B5EF4-FFF2-40B4-BE49-F238E27FC236}">
                    <a16:creationId xmlns:a16="http://schemas.microsoft.com/office/drawing/2014/main" id="{5C4A3EAF-6065-42C0-9EE3-B6EA4A7F3077}"/>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1" name="TextBox 30">
                <a:extLst>
                  <a:ext uri="{FF2B5EF4-FFF2-40B4-BE49-F238E27FC236}">
                    <a16:creationId xmlns:a16="http://schemas.microsoft.com/office/drawing/2014/main" id="{829E204F-322A-48BD-93BD-93F758CA8E60}"/>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2" name="TextBox 31">
                <a:extLst>
                  <a:ext uri="{FF2B5EF4-FFF2-40B4-BE49-F238E27FC236}">
                    <a16:creationId xmlns:a16="http://schemas.microsoft.com/office/drawing/2014/main" id="{B500DF82-7E90-4879-B762-A3D1F5B5138D}"/>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4" name="TextBox 23">
              <a:extLst>
                <a:ext uri="{FF2B5EF4-FFF2-40B4-BE49-F238E27FC236}">
                  <a16:creationId xmlns:a16="http://schemas.microsoft.com/office/drawing/2014/main" id="{EFEA1011-ED79-46C4-8890-7E437A84557F}"/>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2662412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57</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AF750427-51BA-475A-AEFE-93592C4FAE5B}"/>
              </a:ext>
            </a:extLst>
          </p:cNvPr>
          <p:cNvSpPr txBox="1"/>
          <p:nvPr/>
        </p:nvSpPr>
        <p:spPr>
          <a:xfrm>
            <a:off x="2040341" y="4706919"/>
            <a:ext cx="4572000" cy="324384"/>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qu</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sau</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khi</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ạ</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xong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Structure – Clustering</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descr="2023-05-18">
            <a:extLst>
              <a:ext uri="{FF2B5EF4-FFF2-40B4-BE49-F238E27FC236}">
                <a16:creationId xmlns:a16="http://schemas.microsoft.com/office/drawing/2014/main" id="{A5BFDCE3-5875-496C-9CDB-88237B66030D}"/>
              </a:ext>
            </a:extLst>
          </p:cNvPr>
          <p:cNvPicPr/>
          <p:nvPr/>
        </p:nvPicPr>
        <p:blipFill>
          <a:blip r:embed="rId3"/>
          <a:stretch>
            <a:fillRect/>
          </a:stretch>
        </p:blipFill>
        <p:spPr>
          <a:xfrm>
            <a:off x="1015488" y="1090295"/>
            <a:ext cx="6428693" cy="3616624"/>
          </a:xfrm>
          <a:prstGeom prst="rect">
            <a:avLst/>
          </a:prstGeom>
        </p:spPr>
      </p:pic>
      <p:pic>
        <p:nvPicPr>
          <p:cNvPr id="11" name="Picture 10">
            <a:extLst>
              <a:ext uri="{FF2B5EF4-FFF2-40B4-BE49-F238E27FC236}">
                <a16:creationId xmlns:a16="http://schemas.microsoft.com/office/drawing/2014/main" id="{29898FA5-C5E0-4CB9-81E6-1331B682722C}"/>
              </a:ext>
            </a:extLst>
          </p:cNvPr>
          <p:cNvPicPr/>
          <p:nvPr/>
        </p:nvPicPr>
        <p:blipFill>
          <a:blip r:embed="rId4"/>
          <a:stretch>
            <a:fillRect/>
          </a:stretch>
        </p:blipFill>
        <p:spPr>
          <a:xfrm>
            <a:off x="808457" y="1103222"/>
            <a:ext cx="7171056" cy="3616624"/>
          </a:xfrm>
          <a:prstGeom prst="rect">
            <a:avLst/>
          </a:prstGeom>
          <a:noFill/>
          <a:ln>
            <a:noFill/>
          </a:ln>
        </p:spPr>
      </p:pic>
      <p:sp>
        <p:nvSpPr>
          <p:cNvPr id="22" name="TextBox 21">
            <a:extLst>
              <a:ext uri="{FF2B5EF4-FFF2-40B4-BE49-F238E27FC236}">
                <a16:creationId xmlns:a16="http://schemas.microsoft.com/office/drawing/2014/main" id="{8A685EB2-5E5B-48EE-8826-035B0E56674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809CD7BD-F903-475E-8D85-279C648B3A1B}"/>
              </a:ext>
            </a:extLst>
          </p:cNvPr>
          <p:cNvGrpSpPr/>
          <p:nvPr/>
        </p:nvGrpSpPr>
        <p:grpSpPr>
          <a:xfrm>
            <a:off x="291034" y="142137"/>
            <a:ext cx="8561932" cy="851161"/>
            <a:chOff x="291034" y="142137"/>
            <a:chExt cx="8561932" cy="851161"/>
          </a:xfrm>
        </p:grpSpPr>
        <p:sp>
          <p:nvSpPr>
            <p:cNvPr id="26" name="Rectangle 25">
              <a:extLst>
                <a:ext uri="{FF2B5EF4-FFF2-40B4-BE49-F238E27FC236}">
                  <a16:creationId xmlns:a16="http://schemas.microsoft.com/office/drawing/2014/main" id="{3F809873-558F-49D9-8A48-3A7E8A3FBABE}"/>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E378D2B9-A163-49C6-BE83-CBAD2B3C3B20}"/>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3A25D2BF-F160-4874-B275-A8A560360801}"/>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52DFC79E-1283-45A5-BB12-51DE5B298C16}"/>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C2259B9F-F4CF-4B84-AF19-83980F4F27FB}"/>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D48C3215-CFDC-45F7-B3AC-F736BB84D6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9AAA237D-5135-4AD7-B2A8-2A211F628D49}"/>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B9C7A0B1-7E90-439F-A509-D7DB937AFE86}"/>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C035C7BC-FB25-4871-A1DF-ABBC3715F707}"/>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EA5479E0-B883-434C-BDEF-8EF3227E5CD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521DE93B-F975-486C-B40B-6DAF031856CC}"/>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3140819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58</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FEE66A8-300F-404F-B622-8E5087079A9E}"/>
              </a:ext>
            </a:extLst>
          </p:cNvPr>
          <p:cNvSpPr txBox="1"/>
          <p:nvPr/>
        </p:nvSpPr>
        <p:spPr>
          <a:xfrm>
            <a:off x="328640" y="971900"/>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9:</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Task Mining Model Viewer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Yes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B3C5B8DB-7266-4416-B286-2BC85708CE46}"/>
              </a:ext>
            </a:extLst>
          </p:cNvPr>
          <p:cNvPicPr/>
          <p:nvPr/>
        </p:nvPicPr>
        <p:blipFill>
          <a:blip r:embed="rId3"/>
          <a:stretch>
            <a:fillRect/>
          </a:stretch>
        </p:blipFill>
        <p:spPr>
          <a:xfrm>
            <a:off x="996520" y="1369938"/>
            <a:ext cx="6188353" cy="3481415"/>
          </a:xfrm>
          <a:prstGeom prst="rect">
            <a:avLst/>
          </a:prstGeom>
          <a:noFill/>
          <a:ln>
            <a:noFill/>
          </a:ln>
        </p:spPr>
      </p:pic>
      <p:sp>
        <p:nvSpPr>
          <p:cNvPr id="20" name="TextBox 19">
            <a:extLst>
              <a:ext uri="{FF2B5EF4-FFF2-40B4-BE49-F238E27FC236}">
                <a16:creationId xmlns:a16="http://schemas.microsoft.com/office/drawing/2014/main" id="{21777F10-1301-49C9-9D27-2E981DE9BCA1}"/>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6B1ACF93-17D8-4A1E-B51C-8EDBD045793C}"/>
              </a:ext>
            </a:extLst>
          </p:cNvPr>
          <p:cNvGrpSpPr/>
          <p:nvPr/>
        </p:nvGrpSpPr>
        <p:grpSpPr>
          <a:xfrm>
            <a:off x="291034" y="142137"/>
            <a:ext cx="8561932" cy="851161"/>
            <a:chOff x="291034" y="142137"/>
            <a:chExt cx="8561932" cy="851161"/>
          </a:xfrm>
        </p:grpSpPr>
        <p:sp>
          <p:nvSpPr>
            <p:cNvPr id="22" name="Rectangle 21">
              <a:extLst>
                <a:ext uri="{FF2B5EF4-FFF2-40B4-BE49-F238E27FC236}">
                  <a16:creationId xmlns:a16="http://schemas.microsoft.com/office/drawing/2014/main" id="{A212C77C-9B4E-4CA3-8780-C76E6CEC7E59}"/>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B0422F7-17DB-402E-A16A-C09564C9DDF3}"/>
                </a:ext>
              </a:extLst>
            </p:cNvPr>
            <p:cNvGrpSpPr/>
            <p:nvPr/>
          </p:nvGrpSpPr>
          <p:grpSpPr>
            <a:xfrm>
              <a:off x="291034" y="529394"/>
              <a:ext cx="8561932" cy="463904"/>
              <a:chOff x="45732" y="81885"/>
              <a:chExt cx="8561932" cy="368034"/>
            </a:xfrm>
          </p:grpSpPr>
          <p:sp>
            <p:nvSpPr>
              <p:cNvPr id="25" name="Arrow: Pentagon 24">
                <a:extLst>
                  <a:ext uri="{FF2B5EF4-FFF2-40B4-BE49-F238E27FC236}">
                    <a16:creationId xmlns:a16="http://schemas.microsoft.com/office/drawing/2014/main" id="{0ABADBAB-12CA-4D76-8559-1FB455FA395E}"/>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Chevron 25">
                <a:extLst>
                  <a:ext uri="{FF2B5EF4-FFF2-40B4-BE49-F238E27FC236}">
                    <a16:creationId xmlns:a16="http://schemas.microsoft.com/office/drawing/2014/main" id="{04C54F99-468F-4B46-B958-082B1B598CC1}"/>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Arrow: Chevron 26">
                <a:extLst>
                  <a:ext uri="{FF2B5EF4-FFF2-40B4-BE49-F238E27FC236}">
                    <a16:creationId xmlns:a16="http://schemas.microsoft.com/office/drawing/2014/main" id="{70E18E98-1983-43C6-BE97-E93EECDF8529}"/>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646B1D67-EBE1-4041-9F5E-6FF914937222}"/>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0775A080-0D9A-47B9-818E-1665457E4578}"/>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0" name="TextBox 29">
                <a:extLst>
                  <a:ext uri="{FF2B5EF4-FFF2-40B4-BE49-F238E27FC236}">
                    <a16:creationId xmlns:a16="http://schemas.microsoft.com/office/drawing/2014/main" id="{AB692C2F-FBF3-473B-83A2-B14C85F545C7}"/>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1" name="TextBox 30">
                <a:extLst>
                  <a:ext uri="{FF2B5EF4-FFF2-40B4-BE49-F238E27FC236}">
                    <a16:creationId xmlns:a16="http://schemas.microsoft.com/office/drawing/2014/main" id="{48EFAE9E-57B3-4DA0-90BC-BB4B1E437A81}"/>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2" name="TextBox 31">
                <a:extLst>
                  <a:ext uri="{FF2B5EF4-FFF2-40B4-BE49-F238E27FC236}">
                    <a16:creationId xmlns:a16="http://schemas.microsoft.com/office/drawing/2014/main" id="{C791E2A6-F5E4-4F49-B373-2D7C110D3282}"/>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4" name="TextBox 23">
              <a:extLst>
                <a:ext uri="{FF2B5EF4-FFF2-40B4-BE49-F238E27FC236}">
                  <a16:creationId xmlns:a16="http://schemas.microsoft.com/office/drawing/2014/main" id="{E29E4ADE-BB63-4BDC-A626-CB5AA78075A4}"/>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654710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pic>
        <p:nvPicPr>
          <p:cNvPr id="13" name="Picture 12" descr="2023-05-18 (1)">
            <a:extLst>
              <a:ext uri="{FF2B5EF4-FFF2-40B4-BE49-F238E27FC236}">
                <a16:creationId xmlns:a16="http://schemas.microsoft.com/office/drawing/2014/main" id="{396CC75E-3838-44D3-BD20-55E086EFFD23}"/>
              </a:ext>
            </a:extLst>
          </p:cNvPr>
          <p:cNvPicPr/>
          <p:nvPr/>
        </p:nvPicPr>
        <p:blipFill>
          <a:blip r:embed="rId3"/>
          <a:stretch>
            <a:fillRect/>
          </a:stretch>
        </p:blipFill>
        <p:spPr>
          <a:xfrm>
            <a:off x="999510" y="1046680"/>
            <a:ext cx="6396903" cy="3598740"/>
          </a:xfrm>
          <a:prstGeom prst="rect">
            <a:avLst/>
          </a:prstGeom>
        </p:spPr>
      </p:pic>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59</a:t>
            </a:fld>
            <a:endParaRPr sz="1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ED04BF2-FE73-4394-AF6D-B71AC4C605EF}"/>
              </a:ext>
            </a:extLst>
          </p:cNvPr>
          <p:cNvSpPr txBox="1"/>
          <p:nvPr/>
        </p:nvSpPr>
        <p:spPr>
          <a:xfrm>
            <a:off x="3343701" y="4732891"/>
            <a:ext cx="2456597" cy="324384"/>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Deploy model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công</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B7A52DEA-2E74-42D2-BD4A-93BA902CEE2A}"/>
              </a:ext>
            </a:extLst>
          </p:cNvPr>
          <p:cNvPicPr/>
          <p:nvPr/>
        </p:nvPicPr>
        <p:blipFill>
          <a:blip r:embed="rId4"/>
          <a:stretch>
            <a:fillRect/>
          </a:stretch>
        </p:blipFill>
        <p:spPr>
          <a:xfrm>
            <a:off x="640231" y="1033455"/>
            <a:ext cx="7611836" cy="3598740"/>
          </a:xfrm>
          <a:prstGeom prst="rect">
            <a:avLst/>
          </a:prstGeom>
          <a:noFill/>
          <a:ln>
            <a:noFill/>
          </a:ln>
        </p:spPr>
      </p:pic>
      <p:sp>
        <p:nvSpPr>
          <p:cNvPr id="22" name="TextBox 21">
            <a:extLst>
              <a:ext uri="{FF2B5EF4-FFF2-40B4-BE49-F238E27FC236}">
                <a16:creationId xmlns:a16="http://schemas.microsoft.com/office/drawing/2014/main" id="{BE107FF7-4E03-477F-A188-EB658A24FB89}"/>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DEC82A28-CEC8-449A-97A0-076C15ADC5DA}"/>
              </a:ext>
            </a:extLst>
          </p:cNvPr>
          <p:cNvGrpSpPr/>
          <p:nvPr/>
        </p:nvGrpSpPr>
        <p:grpSpPr>
          <a:xfrm>
            <a:off x="291034" y="142137"/>
            <a:ext cx="8561932" cy="851161"/>
            <a:chOff x="291034" y="142137"/>
            <a:chExt cx="8561932" cy="851161"/>
          </a:xfrm>
        </p:grpSpPr>
        <p:sp>
          <p:nvSpPr>
            <p:cNvPr id="24" name="Rectangle 23">
              <a:extLst>
                <a:ext uri="{FF2B5EF4-FFF2-40B4-BE49-F238E27FC236}">
                  <a16:creationId xmlns:a16="http://schemas.microsoft.com/office/drawing/2014/main" id="{7AA4FEAC-1CDD-464B-A635-6F639F5E56B0}"/>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4D9D549-3953-43CE-A1B5-3EBF5DE1AA57}"/>
                </a:ext>
              </a:extLst>
            </p:cNvPr>
            <p:cNvGrpSpPr/>
            <p:nvPr/>
          </p:nvGrpSpPr>
          <p:grpSpPr>
            <a:xfrm>
              <a:off x="291034" y="529394"/>
              <a:ext cx="8561932" cy="463904"/>
              <a:chOff x="45732" y="81885"/>
              <a:chExt cx="8561932" cy="368034"/>
            </a:xfrm>
          </p:grpSpPr>
          <p:sp>
            <p:nvSpPr>
              <p:cNvPr id="27" name="Arrow: Pentagon 26">
                <a:extLst>
                  <a:ext uri="{FF2B5EF4-FFF2-40B4-BE49-F238E27FC236}">
                    <a16:creationId xmlns:a16="http://schemas.microsoft.com/office/drawing/2014/main" id="{42028A50-7F2A-48BF-9D7C-A913CD950DF8}"/>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Chevron 27">
                <a:extLst>
                  <a:ext uri="{FF2B5EF4-FFF2-40B4-BE49-F238E27FC236}">
                    <a16:creationId xmlns:a16="http://schemas.microsoft.com/office/drawing/2014/main" id="{77C36543-BC42-4192-8E71-A03C7F2F9D8E}"/>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Arrow: Chevron 28">
                <a:extLst>
                  <a:ext uri="{FF2B5EF4-FFF2-40B4-BE49-F238E27FC236}">
                    <a16:creationId xmlns:a16="http://schemas.microsoft.com/office/drawing/2014/main" id="{589B1A99-4C55-4046-993F-AC8F11BA064E}"/>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Arrow: Chevron 29">
                <a:extLst>
                  <a:ext uri="{FF2B5EF4-FFF2-40B4-BE49-F238E27FC236}">
                    <a16:creationId xmlns:a16="http://schemas.microsoft.com/office/drawing/2014/main" id="{37C53A51-D348-47C9-A469-925B30DC9DB2}"/>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4C8E91AF-9329-464C-BCAD-C39F3F702126}"/>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2" name="TextBox 31">
                <a:extLst>
                  <a:ext uri="{FF2B5EF4-FFF2-40B4-BE49-F238E27FC236}">
                    <a16:creationId xmlns:a16="http://schemas.microsoft.com/office/drawing/2014/main" id="{4F8713D0-44DF-461F-88A2-D2E3B74EC9B8}"/>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3" name="TextBox 32">
                <a:extLst>
                  <a:ext uri="{FF2B5EF4-FFF2-40B4-BE49-F238E27FC236}">
                    <a16:creationId xmlns:a16="http://schemas.microsoft.com/office/drawing/2014/main" id="{9F48E03D-7CC8-4F2A-BA64-457F6D1748D1}"/>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4" name="TextBox 33">
                <a:extLst>
                  <a:ext uri="{FF2B5EF4-FFF2-40B4-BE49-F238E27FC236}">
                    <a16:creationId xmlns:a16="http://schemas.microsoft.com/office/drawing/2014/main" id="{BBB4E08B-3AD5-4712-AFDA-003D655CC52F}"/>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6" name="TextBox 25">
              <a:extLst>
                <a:ext uri="{FF2B5EF4-FFF2-40B4-BE49-F238E27FC236}">
                  <a16:creationId xmlns:a16="http://schemas.microsoft.com/office/drawing/2014/main" id="{5BA71F4B-FA88-4E7E-B4CE-373D509928C4}"/>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263109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a:t>
            </a:fld>
            <a:endParaRPr sz="1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6354441-7B30-41FF-932B-E56C4AF31E3B}"/>
              </a:ext>
            </a:extLst>
          </p:cNvPr>
          <p:cNvSpPr txBox="1"/>
          <p:nvPr/>
        </p:nvSpPr>
        <p:spPr>
          <a:xfrm>
            <a:off x="2893176" y="211016"/>
            <a:ext cx="2097049" cy="584775"/>
          </a:xfrm>
          <a:prstGeom prst="rect">
            <a:avLst/>
          </a:prstGeom>
          <a:noFill/>
        </p:spPr>
        <p:txBody>
          <a:bodyPr wrap="none" rtlCol="0">
            <a:spAutoFit/>
          </a:bodyPr>
          <a:lstStyle/>
          <a:p>
            <a:r>
              <a:rPr lang="en-US" sz="3200" b="1" dirty="0" err="1">
                <a:solidFill>
                  <a:srgbClr val="0B87A1"/>
                </a:solidFill>
                <a:latin typeface="Times New Roman" panose="02020603050405020304" pitchFamily="18" charset="0"/>
                <a:cs typeface="Times New Roman" panose="02020603050405020304" pitchFamily="18" charset="0"/>
              </a:rPr>
              <a:t>Đặt</a:t>
            </a:r>
            <a:r>
              <a:rPr lang="en-US" sz="3200" b="1" dirty="0">
                <a:solidFill>
                  <a:srgbClr val="0B87A1"/>
                </a:solidFill>
                <a:latin typeface="Times New Roman" panose="02020603050405020304" pitchFamily="18" charset="0"/>
                <a:cs typeface="Times New Roman" panose="02020603050405020304" pitchFamily="18" charset="0"/>
              </a:rPr>
              <a:t> </a:t>
            </a:r>
            <a:r>
              <a:rPr lang="en-US" sz="3200" b="1" dirty="0" err="1">
                <a:solidFill>
                  <a:srgbClr val="0B87A1"/>
                </a:solidFill>
                <a:latin typeface="Times New Roman" panose="02020603050405020304" pitchFamily="18" charset="0"/>
                <a:cs typeface="Times New Roman" panose="02020603050405020304" pitchFamily="18" charset="0"/>
              </a:rPr>
              <a:t>vấn</a:t>
            </a:r>
            <a:r>
              <a:rPr lang="en-US" sz="3200" b="1" dirty="0">
                <a:solidFill>
                  <a:srgbClr val="0B87A1"/>
                </a:solidFill>
                <a:latin typeface="Times New Roman" panose="02020603050405020304" pitchFamily="18" charset="0"/>
                <a:cs typeface="Times New Roman" panose="02020603050405020304" pitchFamily="18" charset="0"/>
              </a:rPr>
              <a:t> </a:t>
            </a:r>
            <a:r>
              <a:rPr lang="en-US" sz="3200" b="1" dirty="0" err="1">
                <a:solidFill>
                  <a:srgbClr val="0B87A1"/>
                </a:solidFill>
                <a:latin typeface="Times New Roman" panose="02020603050405020304" pitchFamily="18" charset="0"/>
                <a:cs typeface="Times New Roman" panose="02020603050405020304" pitchFamily="18" charset="0"/>
              </a:rPr>
              <a:t>đề</a:t>
            </a:r>
            <a:endParaRPr lang="en-US" sz="3200" b="1" dirty="0">
              <a:solidFill>
                <a:srgbClr val="0B87A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6942818-3B2D-45C9-A00B-7824DF8863C0}"/>
              </a:ext>
            </a:extLst>
          </p:cNvPr>
          <p:cNvSpPr txBox="1"/>
          <p:nvPr/>
        </p:nvSpPr>
        <p:spPr>
          <a:xfrm>
            <a:off x="640231" y="1175618"/>
            <a:ext cx="6825674" cy="3170099"/>
          </a:xfrm>
          <a:prstGeom prst="rect">
            <a:avLst/>
          </a:prstGeom>
          <a:noFill/>
        </p:spPr>
        <p:txBody>
          <a:bodyPr wrap="square" rtlCol="0">
            <a:spAutoFit/>
          </a:bodyPr>
          <a:lstStyle/>
          <a:p>
            <a:pPr marL="0" marR="0" lvl="0" indent="0" algn="just" rtl="0">
              <a:lnSpc>
                <a:spcPct val="100000"/>
              </a:lnSpc>
              <a:spcBef>
                <a:spcPts val="0"/>
              </a:spcBef>
              <a:spcAft>
                <a:spcPts val="0"/>
              </a:spcAft>
              <a:buClr>
                <a:srgbClr val="000000"/>
              </a:buClr>
              <a:buSzPts val="1400"/>
              <a:buFont typeface="Arial"/>
              <a:buNone/>
            </a:pPr>
            <a:r>
              <a:rPr lang="en-US" sz="2000" b="1" i="0" u="none" strike="noStrike" cap="none"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a:t>
            </a:r>
            <a:r>
              <a:rPr lang="vi-VN" sz="2000" b="1" i="0" u="none" strike="noStrike" cap="none"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Xác định vấn đề chính yếu có thể giúp doanh nghiệp tăng lợi nhuận một cách đáng kể, nhóm nhận thấy việc tổ chức xây dựng một hệ thống giúp quản lý và phân tích dữ liệu là vô cùng cần thiết. Từ hệ thống này, doanh nghiệp có thể đưa ra được cái nhìn tổng thể, phân loại được nhóm khách hàng có khả năng phản hồi tích cực với các chiến dịch marketing. Từ đó, doanh nghiệp có thể giảm thiểu chi phí bằng cách thu hẹp phạm vi marketing, lựa chọn được những khách hàng có tiềm năng cao dựa trên tập dữ liệu và các thuật toán phân loại</a:t>
            </a:r>
          </a:p>
        </p:txBody>
      </p:sp>
      <p:grpSp>
        <p:nvGrpSpPr>
          <p:cNvPr id="5" name="Google Shape;4468;p48">
            <a:extLst>
              <a:ext uri="{FF2B5EF4-FFF2-40B4-BE49-F238E27FC236}">
                <a16:creationId xmlns:a16="http://schemas.microsoft.com/office/drawing/2014/main" id="{9DAC56F5-1FEC-406F-8A19-A9612853C45D}"/>
              </a:ext>
            </a:extLst>
          </p:cNvPr>
          <p:cNvGrpSpPr/>
          <p:nvPr/>
        </p:nvGrpSpPr>
        <p:grpSpPr>
          <a:xfrm>
            <a:off x="2187934" y="98256"/>
            <a:ext cx="654657" cy="697535"/>
            <a:chOff x="5970800" y="1619250"/>
            <a:chExt cx="428650" cy="456725"/>
          </a:xfrm>
          <a:solidFill>
            <a:schemeClr val="accent1">
              <a:lumMod val="10000"/>
            </a:schemeClr>
          </a:solidFill>
        </p:grpSpPr>
        <p:sp>
          <p:nvSpPr>
            <p:cNvPr id="6" name="Google Shape;4469;p48">
              <a:extLst>
                <a:ext uri="{FF2B5EF4-FFF2-40B4-BE49-F238E27FC236}">
                  <a16:creationId xmlns:a16="http://schemas.microsoft.com/office/drawing/2014/main" id="{C8271150-610E-4CE5-972C-2CA00BFA5CEF}"/>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 name="Google Shape;4470;p48">
              <a:extLst>
                <a:ext uri="{FF2B5EF4-FFF2-40B4-BE49-F238E27FC236}">
                  <a16:creationId xmlns:a16="http://schemas.microsoft.com/office/drawing/2014/main" id="{D6A0BE47-606F-4ADE-9D4F-BC4C326DA4E6}"/>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 name="Google Shape;4471;p48">
              <a:extLst>
                <a:ext uri="{FF2B5EF4-FFF2-40B4-BE49-F238E27FC236}">
                  <a16:creationId xmlns:a16="http://schemas.microsoft.com/office/drawing/2014/main" id="{B348910E-1617-4777-81B9-3310ED6F6F3F}"/>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9" name="Google Shape;4472;p48">
              <a:extLst>
                <a:ext uri="{FF2B5EF4-FFF2-40B4-BE49-F238E27FC236}">
                  <a16:creationId xmlns:a16="http://schemas.microsoft.com/office/drawing/2014/main" id="{76F1E54E-27BA-47B2-84A6-7AE9C19EF1F7}"/>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0" name="Google Shape;4473;p48">
              <a:extLst>
                <a:ext uri="{FF2B5EF4-FFF2-40B4-BE49-F238E27FC236}">
                  <a16:creationId xmlns:a16="http://schemas.microsoft.com/office/drawing/2014/main" id="{B742C057-5D85-4824-9C53-2AF285AE6EA9}"/>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8438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60</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164556" y="1002743"/>
            <a:ext cx="8646640" cy="1246495"/>
          </a:xfrm>
          <a:prstGeom prst="rect">
            <a:avLst/>
          </a:prstGeom>
          <a:noFill/>
        </p:spPr>
        <p:txBody>
          <a:bodyPr wrap="square">
            <a:spAutoFit/>
          </a:bodyPr>
          <a:lstStyle/>
          <a:p>
            <a:pPr marL="127000" marR="0">
              <a:spcBef>
                <a:spcPts val="0"/>
              </a:spcBef>
              <a:spcAft>
                <a:spcPts val="6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Cluster Diagram, ta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27000" marR="0">
              <a:spcBef>
                <a:spcPts val="0"/>
              </a:spcBef>
              <a:spcAft>
                <a:spcPts val="600"/>
              </a:spcAft>
            </a:pP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Đố</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ớ</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Shading Variable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Response, State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 ta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ấ</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y</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đượ</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ụ</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đượ</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phân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ố</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theo</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màu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ắ</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ầ</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ớ</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ụ</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ố</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7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màu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đậ</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ấ</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ươ</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đươ</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ớ</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ụ</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khách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hàng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có</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ấ</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ị</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Marketing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trong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ươ</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lai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cao</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ấ</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ụ</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1, 4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10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màu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ắ</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ạ</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đồ</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ĩ</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ớ</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ấ</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ủ</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khách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hàng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có</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ầ</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kém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ơ</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2056DEBE-CAE1-489E-8E91-D19E1A6C0FCC}"/>
              </a:ext>
            </a:extLst>
          </p:cNvPr>
          <p:cNvPicPr/>
          <p:nvPr/>
        </p:nvPicPr>
        <p:blipFill rotWithShape="1">
          <a:blip r:embed="rId3"/>
          <a:srcRect l="22810" t="23877" b="-1"/>
          <a:stretch/>
        </p:blipFill>
        <p:spPr>
          <a:xfrm>
            <a:off x="1691830" y="2124468"/>
            <a:ext cx="5417372" cy="2876355"/>
          </a:xfrm>
          <a:prstGeom prst="rect">
            <a:avLst/>
          </a:prstGeom>
          <a:noFill/>
          <a:ln>
            <a:noFill/>
          </a:ln>
        </p:spPr>
      </p:pic>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1910706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61</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C7F8A1F-E6DA-4A76-88DF-E6ACD213B645}"/>
              </a:ext>
            </a:extLst>
          </p:cNvPr>
          <p:cNvSpPr txBox="1"/>
          <p:nvPr/>
        </p:nvSpPr>
        <p:spPr>
          <a:xfrm>
            <a:off x="107617" y="1002815"/>
            <a:ext cx="8845314" cy="819904"/>
          </a:xfrm>
          <a:prstGeom prst="rect">
            <a:avLst/>
          </a:prstGeom>
          <a:noFill/>
        </p:spPr>
        <p:txBody>
          <a:bodyPr wrap="square">
            <a:spAutoFit/>
          </a:bodyPr>
          <a:lstStyle/>
          <a:p>
            <a:pPr marL="127000" marR="0">
              <a:lnSpc>
                <a:spcPct val="115000"/>
              </a:lnSpc>
              <a:spcBef>
                <a:spcPts val="0"/>
              </a:spcBef>
              <a:spcAft>
                <a:spcPts val="12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Cluster Profiles, ta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7: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features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Mining Legend,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chiến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Marketing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0.527,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0.473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AAE65753-FE7F-49D0-B34E-E59F6D7EA250}"/>
              </a:ext>
            </a:extLst>
          </p:cNvPr>
          <p:cNvPicPr/>
          <p:nvPr/>
        </p:nvPicPr>
        <p:blipFill>
          <a:blip r:embed="rId3"/>
          <a:stretch>
            <a:fillRect/>
          </a:stretch>
        </p:blipFill>
        <p:spPr>
          <a:xfrm>
            <a:off x="1336496" y="1592379"/>
            <a:ext cx="6128039" cy="3456805"/>
          </a:xfrm>
          <a:prstGeom prst="rect">
            <a:avLst/>
          </a:prstGeom>
          <a:noFill/>
          <a:ln>
            <a:noFill/>
          </a:ln>
        </p:spPr>
      </p:pic>
      <p:sp>
        <p:nvSpPr>
          <p:cNvPr id="9" name="TextBox 8">
            <a:extLst>
              <a:ext uri="{FF2B5EF4-FFF2-40B4-BE49-F238E27FC236}">
                <a16:creationId xmlns:a16="http://schemas.microsoft.com/office/drawing/2014/main" id="{5BD8AAE8-E4D5-445B-988D-38A063180251}"/>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AF6A6FCD-C428-4D71-9F9D-36C1CCD5FCA5}"/>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411895B6-8FE9-4B39-919A-C87FC6D71538}"/>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1CDD3C3-F813-4A43-9A5C-DE94E0012681}"/>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C9E5D4F7-D3CA-4E9E-8B4A-CF13F7B8C017}"/>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4716EBD0-B865-4E2E-82E8-285333CDEB4A}"/>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539A987F-F6D6-4585-82E2-14D026DDFBFF}"/>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B4F32C56-2BCF-4CE7-8B60-F76327BC4C78}"/>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8A7F67D6-999A-40DE-AB1D-9E1EB9720D55}"/>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73E9832C-9548-4313-BDAD-FD955572FC38}"/>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B1CA3829-7E20-48D3-B2BF-934752913A35}"/>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D8028C01-56EA-4E11-B4DE-158081DB972F}"/>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C506F26B-BF70-4D43-9EEC-DC63D5A8EF8F}"/>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321128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62</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C7F8A1F-E6DA-4A76-88DF-E6ACD213B645}"/>
              </a:ext>
            </a:extLst>
          </p:cNvPr>
          <p:cNvSpPr txBox="1"/>
          <p:nvPr/>
        </p:nvSpPr>
        <p:spPr>
          <a:xfrm>
            <a:off x="154340" y="979424"/>
            <a:ext cx="8750824" cy="819904"/>
          </a:xfrm>
          <a:prstGeom prst="rect">
            <a:avLst/>
          </a:prstGeom>
          <a:noFill/>
        </p:spPr>
        <p:txBody>
          <a:bodyPr wrap="square">
            <a:spAutoFit/>
          </a:bodyPr>
          <a:lstStyle/>
          <a:p>
            <a:pPr marL="127000" marR="0">
              <a:lnSpc>
                <a:spcPct val="115000"/>
              </a:lnSpc>
              <a:spcBef>
                <a:spcPts val="0"/>
              </a:spcBef>
              <a:spcAft>
                <a:spcPts val="12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Cluster Profiles, ta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Đối với cụm 1: Dựa trên các features như ta có thể thấy trong bảng Mining Legend, tỉ lệ phân phối khách hàng có khả năng chấp nhận chiến dịch Marketing trong tương lai là 0.025, và không chấp nhận là 0.975</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0959F3A-AD57-4D36-9D9D-3A78B06FC8D5}"/>
              </a:ext>
            </a:extLst>
          </p:cNvPr>
          <p:cNvPicPr/>
          <p:nvPr/>
        </p:nvPicPr>
        <p:blipFill>
          <a:blip r:embed="rId3"/>
          <a:stretch>
            <a:fillRect/>
          </a:stretch>
        </p:blipFill>
        <p:spPr>
          <a:xfrm>
            <a:off x="1365795" y="1560732"/>
            <a:ext cx="6129234" cy="3398065"/>
          </a:xfrm>
          <a:prstGeom prst="rect">
            <a:avLst/>
          </a:prstGeom>
          <a:noFill/>
          <a:ln>
            <a:noFill/>
          </a:ln>
        </p:spPr>
      </p:pic>
      <p:sp>
        <p:nvSpPr>
          <p:cNvPr id="9" name="TextBox 8">
            <a:extLst>
              <a:ext uri="{FF2B5EF4-FFF2-40B4-BE49-F238E27FC236}">
                <a16:creationId xmlns:a16="http://schemas.microsoft.com/office/drawing/2014/main" id="{AA823BBD-ADD3-4AB5-BF6F-07A41D671C89}"/>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4BCD719F-9B81-4CD8-B511-1F2325BC5E7D}"/>
              </a:ext>
            </a:extLst>
          </p:cNvPr>
          <p:cNvGrpSpPr/>
          <p:nvPr/>
        </p:nvGrpSpPr>
        <p:grpSpPr>
          <a:xfrm>
            <a:off x="291034" y="142137"/>
            <a:ext cx="8561932" cy="851161"/>
            <a:chOff x="291034" y="142137"/>
            <a:chExt cx="8561932" cy="851161"/>
          </a:xfrm>
        </p:grpSpPr>
        <p:sp>
          <p:nvSpPr>
            <p:cNvPr id="11" name="Rectangle 10">
              <a:extLst>
                <a:ext uri="{FF2B5EF4-FFF2-40B4-BE49-F238E27FC236}">
                  <a16:creationId xmlns:a16="http://schemas.microsoft.com/office/drawing/2014/main" id="{0C7F745E-711E-46CB-84F5-E9B01260FF5C}"/>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FEE2D81-603E-4339-845E-4108DB500CEB}"/>
                </a:ext>
              </a:extLst>
            </p:cNvPr>
            <p:cNvGrpSpPr/>
            <p:nvPr/>
          </p:nvGrpSpPr>
          <p:grpSpPr>
            <a:xfrm>
              <a:off x="291034" y="529394"/>
              <a:ext cx="8561932" cy="463904"/>
              <a:chOff x="45732" y="81885"/>
              <a:chExt cx="8561932" cy="368034"/>
            </a:xfrm>
          </p:grpSpPr>
          <p:sp>
            <p:nvSpPr>
              <p:cNvPr id="14" name="Arrow: Pentagon 13">
                <a:extLst>
                  <a:ext uri="{FF2B5EF4-FFF2-40B4-BE49-F238E27FC236}">
                    <a16:creationId xmlns:a16="http://schemas.microsoft.com/office/drawing/2014/main" id="{5DAC242A-590C-4CA4-A3AD-A891484B3906}"/>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a:extLst>
                  <a:ext uri="{FF2B5EF4-FFF2-40B4-BE49-F238E27FC236}">
                    <a16:creationId xmlns:a16="http://schemas.microsoft.com/office/drawing/2014/main" id="{CD37AF6D-BF74-4A5B-97FE-25C9D8A9567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Arrow: Chevron 15">
                <a:extLst>
                  <a:ext uri="{FF2B5EF4-FFF2-40B4-BE49-F238E27FC236}">
                    <a16:creationId xmlns:a16="http://schemas.microsoft.com/office/drawing/2014/main" id="{25EC5ECB-D48C-453D-9839-4F333FACE3C8}"/>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A661CC85-5731-4C9A-9A30-822A7070943D}"/>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1B783453-523C-42ED-8233-4CE974B218CD}"/>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19" name="TextBox 18">
                <a:extLst>
                  <a:ext uri="{FF2B5EF4-FFF2-40B4-BE49-F238E27FC236}">
                    <a16:creationId xmlns:a16="http://schemas.microsoft.com/office/drawing/2014/main" id="{D2FB2592-2694-48E5-A2CD-5AAD76FE5485}"/>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0" name="TextBox 19">
                <a:extLst>
                  <a:ext uri="{FF2B5EF4-FFF2-40B4-BE49-F238E27FC236}">
                    <a16:creationId xmlns:a16="http://schemas.microsoft.com/office/drawing/2014/main" id="{60403598-289B-438B-BAFF-F61EFE9213C3}"/>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1" name="TextBox 20">
                <a:extLst>
                  <a:ext uri="{FF2B5EF4-FFF2-40B4-BE49-F238E27FC236}">
                    <a16:creationId xmlns:a16="http://schemas.microsoft.com/office/drawing/2014/main" id="{DE390B38-387C-4623-8D06-D30B16BEE30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3" name="TextBox 12">
              <a:extLst>
                <a:ext uri="{FF2B5EF4-FFF2-40B4-BE49-F238E27FC236}">
                  <a16:creationId xmlns:a16="http://schemas.microsoft.com/office/drawing/2014/main" id="{B0E3D0B8-C889-4211-B3DD-A3B22B1B4F2B}"/>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1507832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63</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C7F8A1F-E6DA-4A76-88DF-E6ACD213B645}"/>
              </a:ext>
            </a:extLst>
          </p:cNvPr>
          <p:cNvSpPr txBox="1"/>
          <p:nvPr/>
        </p:nvSpPr>
        <p:spPr>
          <a:xfrm>
            <a:off x="140693" y="959650"/>
            <a:ext cx="8832710" cy="819904"/>
          </a:xfrm>
          <a:prstGeom prst="rect">
            <a:avLst/>
          </a:prstGeom>
          <a:noFill/>
        </p:spPr>
        <p:txBody>
          <a:bodyPr wrap="square">
            <a:spAutoFit/>
          </a:bodyPr>
          <a:lstStyle/>
          <a:p>
            <a:pPr marL="127000" marR="0">
              <a:lnSpc>
                <a:spcPct val="115000"/>
              </a:lnSpc>
              <a:spcBef>
                <a:spcPts val="0"/>
              </a:spcBef>
              <a:spcAft>
                <a:spcPts val="12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Cluster Profiles, ta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Đối với cụm 4: Dựa trên các features như ta có thể thấy trong bảng Mining Legend, tỉ lệ phân phối khách hàng có khả năng chấp nhận chiến dịch Marketing trong tương lai là 0.031 và không chấp nhận là 0.969</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086A170-5C96-467E-AE90-4704B99593FD}"/>
              </a:ext>
            </a:extLst>
          </p:cNvPr>
          <p:cNvPicPr/>
          <p:nvPr/>
        </p:nvPicPr>
        <p:blipFill>
          <a:blip r:embed="rId3"/>
          <a:stretch>
            <a:fillRect/>
          </a:stretch>
        </p:blipFill>
        <p:spPr>
          <a:xfrm>
            <a:off x="1354420" y="1567548"/>
            <a:ext cx="6295074" cy="3502237"/>
          </a:xfrm>
          <a:prstGeom prst="rect">
            <a:avLst/>
          </a:prstGeom>
          <a:noFill/>
          <a:ln>
            <a:noFill/>
          </a:ln>
        </p:spPr>
      </p:pic>
      <p:sp>
        <p:nvSpPr>
          <p:cNvPr id="10" name="TextBox 9">
            <a:extLst>
              <a:ext uri="{FF2B5EF4-FFF2-40B4-BE49-F238E27FC236}">
                <a16:creationId xmlns:a16="http://schemas.microsoft.com/office/drawing/2014/main" id="{46C86072-B013-43CF-A61D-87AC16C7276A}"/>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E1C8C911-66F2-4460-9627-A567C07E163D}"/>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E1E4A8C5-25A1-42ED-9A7F-AA64849EC0F1}"/>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5DFFB95-E847-46A7-A5F2-60FA368DB801}"/>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31D3EF45-39F7-4143-9E90-556B9A7E5DCE}"/>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0F9D1ACD-513C-4B93-9275-3536E05756A1}"/>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63A5A1A5-4E84-4666-A93A-6D8CE93EE7DB}"/>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D8AFC503-23C4-4BF0-9BA6-B58A5C4BB484}"/>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43E470B-73AB-4113-94D3-CD931DA9F277}"/>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A267CE2-5320-4FB3-AF1A-565E28990F1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D883798B-7C4B-4DE8-8091-CD450184D182}"/>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4BE192A5-CE56-4432-BD89-6163525EC4F6}"/>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424E84B1-8545-4FA2-87EF-0F06C95E20BB}"/>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1754961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64</a:t>
            </a:fld>
            <a:endParaRPr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C7F8A1F-E6DA-4A76-88DF-E6ACD213B645}"/>
              </a:ext>
            </a:extLst>
          </p:cNvPr>
          <p:cNvSpPr txBox="1"/>
          <p:nvPr/>
        </p:nvSpPr>
        <p:spPr>
          <a:xfrm>
            <a:off x="91530" y="1001833"/>
            <a:ext cx="8820457" cy="819904"/>
          </a:xfrm>
          <a:prstGeom prst="rect">
            <a:avLst/>
          </a:prstGeom>
          <a:noFill/>
        </p:spPr>
        <p:txBody>
          <a:bodyPr wrap="square">
            <a:spAutoFit/>
          </a:bodyPr>
          <a:lstStyle/>
          <a:p>
            <a:pPr marL="127000" marR="0">
              <a:lnSpc>
                <a:spcPct val="115000"/>
              </a:lnSpc>
              <a:spcBef>
                <a:spcPts val="0"/>
              </a:spcBef>
              <a:spcAft>
                <a:spcPts val="12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Cluster Profiles, ta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Đối với cụm 10: Dựa trên các features như ta có thể thấy trong bảng Mining Legend, tỉ lệ phân phối khách hàng có khả năng chấp nhận chiến dịch Marketing trong tương lai là 0.05, và không chấp nhận là 0.95</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A76AD7C-098D-44A6-BB77-DF973DE6A72D}"/>
              </a:ext>
            </a:extLst>
          </p:cNvPr>
          <p:cNvPicPr/>
          <p:nvPr/>
        </p:nvPicPr>
        <p:blipFill>
          <a:blip r:embed="rId3"/>
          <a:stretch>
            <a:fillRect/>
          </a:stretch>
        </p:blipFill>
        <p:spPr>
          <a:xfrm>
            <a:off x="1353791" y="1615194"/>
            <a:ext cx="6178536" cy="3413140"/>
          </a:xfrm>
          <a:prstGeom prst="rect">
            <a:avLst/>
          </a:prstGeom>
          <a:noFill/>
          <a:ln>
            <a:noFill/>
          </a:ln>
        </p:spPr>
      </p:pic>
      <p:grpSp>
        <p:nvGrpSpPr>
          <p:cNvPr id="4" name="Group 3">
            <a:extLst>
              <a:ext uri="{FF2B5EF4-FFF2-40B4-BE49-F238E27FC236}">
                <a16:creationId xmlns:a16="http://schemas.microsoft.com/office/drawing/2014/main" id="{527DDB10-BF45-4662-9129-2DA1D9A60F16}"/>
              </a:ext>
            </a:extLst>
          </p:cNvPr>
          <p:cNvGrpSpPr/>
          <p:nvPr/>
        </p:nvGrpSpPr>
        <p:grpSpPr>
          <a:xfrm>
            <a:off x="2066749" y="1265440"/>
            <a:ext cx="4667534" cy="1306310"/>
            <a:chOff x="1821976" y="1671851"/>
            <a:chExt cx="4667534" cy="1306310"/>
          </a:xfrm>
        </p:grpSpPr>
        <p:sp>
          <p:nvSpPr>
            <p:cNvPr id="2" name="Rectangle: Rounded Corners 1">
              <a:extLst>
                <a:ext uri="{FF2B5EF4-FFF2-40B4-BE49-F238E27FC236}">
                  <a16:creationId xmlns:a16="http://schemas.microsoft.com/office/drawing/2014/main" id="{8C396528-A310-48AE-87C6-5ED6F5F28E7A}"/>
                </a:ext>
              </a:extLst>
            </p:cNvPr>
            <p:cNvSpPr/>
            <p:nvPr/>
          </p:nvSpPr>
          <p:spPr>
            <a:xfrm>
              <a:off x="1821976" y="1671851"/>
              <a:ext cx="4667534" cy="1057701"/>
            </a:xfrm>
            <a:prstGeom prst="roundRect">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5024E3D-45CA-495B-8A05-15106209B640}"/>
                </a:ext>
              </a:extLst>
            </p:cNvPr>
            <p:cNvSpPr txBox="1"/>
            <p:nvPr/>
          </p:nvSpPr>
          <p:spPr>
            <a:xfrm>
              <a:off x="1821976" y="1685499"/>
              <a:ext cx="4667534" cy="1292662"/>
            </a:xfrm>
            <a:prstGeom prst="rect">
              <a:avLst/>
            </a:prstGeom>
            <a:noFill/>
          </p:spPr>
          <p:txBody>
            <a:bodyPr wrap="square" rtlCol="0">
              <a:spAutoFit/>
            </a:bodyPr>
            <a:lstStyle/>
            <a:p>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lu</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Ta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ầ</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ra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khách</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hàng</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ự</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trên</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features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ủ</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ụ</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7 </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để</a:t>
              </a:r>
              <a:r>
                <a:rPr lang="en-US" sz="1600" b="1" dirty="0">
                  <a:solidFill>
                    <a:srgbClr val="000000"/>
                  </a:solidFill>
                  <a:effectLst/>
                  <a:latin typeface="Times New Roman" panose="02020603050405020304" pitchFamily="18" charset="0"/>
                  <a:ea typeface="ArialMT"/>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ệ</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độ</a:t>
              </a:r>
              <a:r>
                <a:rPr lang="en-US" sz="1600" b="1" dirty="0">
                  <a:solidFill>
                    <a:srgbClr val="000000"/>
                  </a:solidFill>
                  <a:effectLst/>
                  <a:latin typeface="Times New Roman" panose="02020603050405020304" pitchFamily="18" charset="0"/>
                  <a:ea typeface="ArialMT"/>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hi</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ệ</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qu</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600" b="1" dirty="0">
                  <a:solidFill>
                    <a:srgbClr val="000000"/>
                  </a:solidFill>
                  <a:effectLst/>
                  <a:latin typeface="Times New Roman" panose="02020603050405020304" pitchFamily="18" charset="0"/>
                  <a:ea typeface="ArialMT"/>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khi</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đư</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ra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chi</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ị</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Marketing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trong</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600" b="1" dirty="0" err="1">
                  <a:solidFill>
                    <a:srgbClr val="000000"/>
                  </a:solidFill>
                  <a:effectLst/>
                  <a:latin typeface="Times New Roman" panose="02020603050405020304" pitchFamily="18" charset="0"/>
                  <a:ea typeface="ArialMT"/>
                  <a:cs typeface="Times New Roman" panose="02020603050405020304" pitchFamily="18" charset="0"/>
                </a:rPr>
                <a:t>ươ</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ng</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lai</a:t>
              </a:r>
              <a:r>
                <a:rPr lang="en-US" sz="16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884EFB5-0C11-40FF-9DF9-6029EC9C5462}"/>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3CC7A90B-971A-458C-8460-14EF05CBF226}"/>
              </a:ext>
            </a:extLst>
          </p:cNvPr>
          <p:cNvGrpSpPr/>
          <p:nvPr/>
        </p:nvGrpSpPr>
        <p:grpSpPr>
          <a:xfrm>
            <a:off x="291034" y="142137"/>
            <a:ext cx="8561932" cy="851161"/>
            <a:chOff x="291034" y="142137"/>
            <a:chExt cx="8561932" cy="851161"/>
          </a:xfrm>
        </p:grpSpPr>
        <p:sp>
          <p:nvSpPr>
            <p:cNvPr id="13" name="Rectangle 12">
              <a:extLst>
                <a:ext uri="{FF2B5EF4-FFF2-40B4-BE49-F238E27FC236}">
                  <a16:creationId xmlns:a16="http://schemas.microsoft.com/office/drawing/2014/main" id="{953DC6B2-8172-4CB3-A7DE-83D509CE1F42}"/>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40C405A-B7D8-4D7A-B7B5-C80DB3653905}"/>
                </a:ext>
              </a:extLst>
            </p:cNvPr>
            <p:cNvGrpSpPr/>
            <p:nvPr/>
          </p:nvGrpSpPr>
          <p:grpSpPr>
            <a:xfrm>
              <a:off x="291034" y="529394"/>
              <a:ext cx="8561932" cy="463904"/>
              <a:chOff x="45732" y="81885"/>
              <a:chExt cx="8561932" cy="368034"/>
            </a:xfrm>
          </p:grpSpPr>
          <p:sp>
            <p:nvSpPr>
              <p:cNvPr id="16" name="Arrow: Pentagon 15">
                <a:extLst>
                  <a:ext uri="{FF2B5EF4-FFF2-40B4-BE49-F238E27FC236}">
                    <a16:creationId xmlns:a16="http://schemas.microsoft.com/office/drawing/2014/main" id="{84EE2292-C37A-4E30-9802-74297337E699}"/>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Chevron 16">
                <a:extLst>
                  <a:ext uri="{FF2B5EF4-FFF2-40B4-BE49-F238E27FC236}">
                    <a16:creationId xmlns:a16="http://schemas.microsoft.com/office/drawing/2014/main" id="{CAD0B64F-F909-4021-9EB7-C3BF8AE68A54}"/>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hevron 17">
                <a:extLst>
                  <a:ext uri="{FF2B5EF4-FFF2-40B4-BE49-F238E27FC236}">
                    <a16:creationId xmlns:a16="http://schemas.microsoft.com/office/drawing/2014/main" id="{C9ABA9C1-C603-4CD7-9FBF-B1AA9DC36D92}"/>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hevron 18">
                <a:extLst>
                  <a:ext uri="{FF2B5EF4-FFF2-40B4-BE49-F238E27FC236}">
                    <a16:creationId xmlns:a16="http://schemas.microsoft.com/office/drawing/2014/main" id="{58FE6CF1-8D52-4CDA-9B89-EDFC9D35B48D}"/>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BB0E1345-9D15-4B66-905C-7FE7CD4B1E0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1" name="TextBox 20">
                <a:extLst>
                  <a:ext uri="{FF2B5EF4-FFF2-40B4-BE49-F238E27FC236}">
                    <a16:creationId xmlns:a16="http://schemas.microsoft.com/office/drawing/2014/main" id="{0FC372DA-1EBB-4314-A489-A90D546FD2A8}"/>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2" name="TextBox 21">
                <a:extLst>
                  <a:ext uri="{FF2B5EF4-FFF2-40B4-BE49-F238E27FC236}">
                    <a16:creationId xmlns:a16="http://schemas.microsoft.com/office/drawing/2014/main" id="{4199443A-187D-4C05-83F0-A609F310C080}"/>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3" name="TextBox 22">
                <a:extLst>
                  <a:ext uri="{FF2B5EF4-FFF2-40B4-BE49-F238E27FC236}">
                    <a16:creationId xmlns:a16="http://schemas.microsoft.com/office/drawing/2014/main" id="{BB8B0A6B-2617-4300-B92A-450791D7D726}"/>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5" name="TextBox 14">
              <a:extLst>
                <a:ext uri="{FF2B5EF4-FFF2-40B4-BE49-F238E27FC236}">
                  <a16:creationId xmlns:a16="http://schemas.microsoft.com/office/drawing/2014/main" id="{656111AB-0B08-431B-888C-B2C1F19335ED}"/>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19809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pic>
        <p:nvPicPr>
          <p:cNvPr id="10" name="Picture 9">
            <a:extLst>
              <a:ext uri="{FF2B5EF4-FFF2-40B4-BE49-F238E27FC236}">
                <a16:creationId xmlns:a16="http://schemas.microsoft.com/office/drawing/2014/main" id="{911234EB-2641-4BD7-B895-CBD6E9C723F2}"/>
              </a:ext>
            </a:extLst>
          </p:cNvPr>
          <p:cNvPicPr/>
          <p:nvPr/>
        </p:nvPicPr>
        <p:blipFill>
          <a:blip r:embed="rId3"/>
          <a:stretch>
            <a:fillRect/>
          </a:stretch>
        </p:blipFill>
        <p:spPr>
          <a:xfrm>
            <a:off x="1078380" y="1467084"/>
            <a:ext cx="6510204" cy="3052763"/>
          </a:xfrm>
          <a:prstGeom prst="rect">
            <a:avLst/>
          </a:prstGeom>
          <a:noFill/>
          <a:ln>
            <a:noFill/>
          </a:ln>
        </p:spPr>
      </p:pic>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65</a:t>
            </a:fld>
            <a:endParaRPr sz="1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93E1128-415F-4EA6-BB0A-68EDCA6B79A1}"/>
              </a:ext>
            </a:extLst>
          </p:cNvPr>
          <p:cNvSpPr txBox="1"/>
          <p:nvPr/>
        </p:nvSpPr>
        <p:spPr>
          <a:xfrm>
            <a:off x="640231" y="1041186"/>
            <a:ext cx="7410451" cy="324384"/>
          </a:xfrm>
          <a:prstGeom prst="rect">
            <a:avLst/>
          </a:prstGeom>
          <a:noFill/>
        </p:spPr>
        <p:txBody>
          <a:bodyPr wrap="square">
            <a:spAutoFit/>
          </a:bodyPr>
          <a:lstStyle/>
          <a:p>
            <a:pPr marL="254000" marR="0">
              <a:lnSpc>
                <a:spcPct val="115000"/>
              </a:lnSpc>
              <a:spcBef>
                <a:spcPts val="0"/>
              </a:spcBef>
              <a:spcAft>
                <a:spcPts val="1000"/>
              </a:spcAft>
            </a:pP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hành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so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sánh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độ</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chính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xác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ủ</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mô</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hình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dirty="0">
                <a:latin typeface="Times New Roman" panose="02020603050405020304" pitchFamily="18" charset="0"/>
                <a:ea typeface="SimSun" panose="02010600030101010101" pitchFamily="2" charset="-122"/>
                <a:cs typeface="Times New Roman" panose="02020603050405020304" pitchFamily="18" charset="0"/>
              </a:rPr>
              <a:t>Clustering</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ự</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trên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Accuracy Chart.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4563916D-304C-41A3-9383-1E777C464AFF}"/>
              </a:ext>
            </a:extLst>
          </p:cNvPr>
          <p:cNvGrpSpPr/>
          <p:nvPr/>
        </p:nvGrpSpPr>
        <p:grpSpPr>
          <a:xfrm>
            <a:off x="1054433" y="3048159"/>
            <a:ext cx="6558098" cy="1868842"/>
            <a:chOff x="1242877" y="1909089"/>
            <a:chExt cx="6558098" cy="1868842"/>
          </a:xfrm>
        </p:grpSpPr>
        <p:sp>
          <p:nvSpPr>
            <p:cNvPr id="2" name="Rectangle: Rounded Corners 1">
              <a:extLst>
                <a:ext uri="{FF2B5EF4-FFF2-40B4-BE49-F238E27FC236}">
                  <a16:creationId xmlns:a16="http://schemas.microsoft.com/office/drawing/2014/main" id="{8C310366-BF3B-4782-B7A5-6125CB4C6D04}"/>
                </a:ext>
              </a:extLst>
            </p:cNvPr>
            <p:cNvSpPr/>
            <p:nvPr/>
          </p:nvSpPr>
          <p:spPr>
            <a:xfrm>
              <a:off x="1242878" y="1909089"/>
              <a:ext cx="6558097" cy="1868842"/>
            </a:xfrm>
            <a:prstGeom prst="roundRect">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E108E84-BD07-43A9-9024-B45AAEBF6444}"/>
                </a:ext>
              </a:extLst>
            </p:cNvPr>
            <p:cNvSpPr txBox="1"/>
            <p:nvPr/>
          </p:nvSpPr>
          <p:spPr>
            <a:xfrm>
              <a:off x="1242877" y="2011070"/>
              <a:ext cx="6534149" cy="1664879"/>
            </a:xfrm>
            <a:prstGeom prst="rect">
              <a:avLst/>
            </a:prstGeom>
            <a:noFill/>
          </p:spPr>
          <p:txBody>
            <a:bodyPr wrap="square">
              <a:spAutoFit/>
            </a:bodyPr>
            <a:lstStyle/>
            <a:p>
              <a:pPr marL="254000" marR="0">
                <a:lnSpc>
                  <a:spcPct val="115000"/>
                </a:lnSpc>
                <a:spcBef>
                  <a:spcPts val="0"/>
                </a:spcBef>
                <a:spcAft>
                  <a:spcPts val="1000"/>
                </a:spcAft>
              </a:pPr>
              <a:r>
                <a:rPr lang="vi-VN" sz="18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Kết luận: Mô hình cho ra xác suất dự đoán cao, việc sử dụng Clustering Model hỗ trợ việc phân cụm được những tập khách hàng, từ đó ta có thể thu hẹp nhóm khách hàng, giảm thiểu chi phí, Clustering Model cũng đạt được Score lên đến 0.9 dựa vào Lift Chart.</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F23CA6A-AC59-497C-A9A5-EC1546A4E551}"/>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650A8F5E-4B3C-4A01-B85B-8A5A08EB9F09}"/>
              </a:ext>
            </a:extLst>
          </p:cNvPr>
          <p:cNvGrpSpPr/>
          <p:nvPr/>
        </p:nvGrpSpPr>
        <p:grpSpPr>
          <a:xfrm>
            <a:off x="291034" y="142137"/>
            <a:ext cx="8561932" cy="851161"/>
            <a:chOff x="291034" y="142137"/>
            <a:chExt cx="8561932" cy="851161"/>
          </a:xfrm>
        </p:grpSpPr>
        <p:sp>
          <p:nvSpPr>
            <p:cNvPr id="14" name="Rectangle 13">
              <a:extLst>
                <a:ext uri="{FF2B5EF4-FFF2-40B4-BE49-F238E27FC236}">
                  <a16:creationId xmlns:a16="http://schemas.microsoft.com/office/drawing/2014/main" id="{0E31288A-AE61-4011-A64D-702AFA37B615}"/>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F653E27-6CC8-492D-BF4D-469B752BAB29}"/>
                </a:ext>
              </a:extLst>
            </p:cNvPr>
            <p:cNvGrpSpPr/>
            <p:nvPr/>
          </p:nvGrpSpPr>
          <p:grpSpPr>
            <a:xfrm>
              <a:off x="291034" y="529394"/>
              <a:ext cx="8561932" cy="463904"/>
              <a:chOff x="45732" y="81885"/>
              <a:chExt cx="8561932" cy="368034"/>
            </a:xfrm>
          </p:grpSpPr>
          <p:sp>
            <p:nvSpPr>
              <p:cNvPr id="19" name="Arrow: Pentagon 18">
                <a:extLst>
                  <a:ext uri="{FF2B5EF4-FFF2-40B4-BE49-F238E27FC236}">
                    <a16:creationId xmlns:a16="http://schemas.microsoft.com/office/drawing/2014/main" id="{F9870332-A5EC-49DD-9FC4-5F1C0DAF8814}"/>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2F68CE5F-CB9F-450D-BE30-EAB061094FF5}"/>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Arrow: Chevron 20">
                <a:extLst>
                  <a:ext uri="{FF2B5EF4-FFF2-40B4-BE49-F238E27FC236}">
                    <a16:creationId xmlns:a16="http://schemas.microsoft.com/office/drawing/2014/main" id="{91E32DE7-6872-4324-98BB-B9A71BA19FA7}"/>
                  </a:ext>
                </a:extLst>
              </p:cNvPr>
              <p:cNvSpPr/>
              <p:nvPr/>
            </p:nvSpPr>
            <p:spPr>
              <a:xfrm>
                <a:off x="4178183" y="81885"/>
                <a:ext cx="2412831"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extLst>
                  <a:ext uri="{FF2B5EF4-FFF2-40B4-BE49-F238E27FC236}">
                    <a16:creationId xmlns:a16="http://schemas.microsoft.com/office/drawing/2014/main" id="{068D1F4D-03BB-40F0-B506-3FBCC0B8A1BE}"/>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7184F61E-F9CF-4149-8ED5-7E2B01C72DCA}"/>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4" name="TextBox 23">
                <a:extLst>
                  <a:ext uri="{FF2B5EF4-FFF2-40B4-BE49-F238E27FC236}">
                    <a16:creationId xmlns:a16="http://schemas.microsoft.com/office/drawing/2014/main" id="{326F65F5-4FD1-43AE-83AC-79F8D5FC2262}"/>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5" name="TextBox 24">
                <a:extLst>
                  <a:ext uri="{FF2B5EF4-FFF2-40B4-BE49-F238E27FC236}">
                    <a16:creationId xmlns:a16="http://schemas.microsoft.com/office/drawing/2014/main" id="{0D271D39-896C-4E23-AAAD-ECBDAB8F2439}"/>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6" name="TextBox 25">
                <a:extLst>
                  <a:ext uri="{FF2B5EF4-FFF2-40B4-BE49-F238E27FC236}">
                    <a16:creationId xmlns:a16="http://schemas.microsoft.com/office/drawing/2014/main" id="{8749A8B3-00A7-434F-932B-2633C60DB4F8}"/>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id="{81A468C3-7E74-4DD6-9175-D24661CFB08F}"/>
                </a:ext>
              </a:extLst>
            </p:cNvPr>
            <p:cNvSpPr txBox="1"/>
            <p:nvPr/>
          </p:nvSpPr>
          <p:spPr>
            <a:xfrm>
              <a:off x="640231" y="142677"/>
              <a:ext cx="1797767"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21359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66</a:t>
            </a:fld>
            <a:endParaRPr sz="1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C6F3137-8515-4D11-986F-A2C4C0989387}"/>
              </a:ext>
            </a:extLst>
          </p:cNvPr>
          <p:cNvSpPr txBox="1"/>
          <p:nvPr/>
        </p:nvSpPr>
        <p:spPr>
          <a:xfrm>
            <a:off x="2366835" y="3007103"/>
            <a:ext cx="1628470" cy="709233"/>
          </a:xfrm>
          <a:prstGeom prst="rect">
            <a:avLst/>
          </a:prstGeom>
          <a:noFill/>
        </p:spPr>
        <p:txBody>
          <a:bodyPr wrap="square">
            <a:spAutoFit/>
          </a:bodyPr>
          <a:lstStyle/>
          <a:p>
            <a:pPr marR="0" lvl="0">
              <a:lnSpc>
                <a:spcPct val="115000"/>
              </a:lnSpc>
              <a:spcBef>
                <a:spcPts val="0"/>
              </a:spcBef>
              <a:spcAft>
                <a:spcPts val="10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 Decision Tree Model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0AC7FBA-36E4-45EC-8DD4-DE76B2D22A7F}"/>
              </a:ext>
            </a:extLst>
          </p:cNvPr>
          <p:cNvSpPr txBox="1"/>
          <p:nvPr/>
        </p:nvSpPr>
        <p:spPr>
          <a:xfrm>
            <a:off x="3757764" y="1062661"/>
            <a:ext cx="1628470" cy="390684"/>
          </a:xfrm>
          <a:prstGeom prst="rect">
            <a:avLst/>
          </a:prstGeom>
          <a:noFill/>
        </p:spPr>
        <p:txBody>
          <a:bodyPr wrap="square">
            <a:spAutoFit/>
          </a:bodyPr>
          <a:lstStyle/>
          <a:p>
            <a:pPr marL="254000" marR="0">
              <a:lnSpc>
                <a:spcPct val="115000"/>
              </a:lnSpc>
              <a:spcBef>
                <a:spcPts val="0"/>
              </a:spcBef>
              <a:spcAft>
                <a:spcPts val="1000"/>
              </a:spcAft>
            </a:pPr>
            <a:r>
              <a:rPr lang="en-US" sz="1800" b="1" dirty="0" err="1">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Ví</a:t>
            </a:r>
            <a:r>
              <a:rPr lang="en-US" sz="18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dụ</a:t>
            </a:r>
            <a:r>
              <a:rPr lang="en-US" sz="18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1: </a:t>
            </a:r>
            <a:endParaRPr lang="en-US" sz="1800"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D263193D-A599-443A-BE5A-B22947C8018B}"/>
              </a:ext>
            </a:extLst>
          </p:cNvPr>
          <p:cNvPicPr/>
          <p:nvPr/>
        </p:nvPicPr>
        <p:blipFill>
          <a:blip r:embed="rId3"/>
          <a:stretch>
            <a:fillRect/>
          </a:stretch>
        </p:blipFill>
        <p:spPr>
          <a:xfrm>
            <a:off x="1937702" y="1545339"/>
            <a:ext cx="5268595" cy="3435985"/>
          </a:xfrm>
          <a:prstGeom prst="rect">
            <a:avLst/>
          </a:prstGeom>
          <a:noFill/>
          <a:ln>
            <a:noFill/>
          </a:ln>
        </p:spPr>
      </p:pic>
      <p:sp>
        <p:nvSpPr>
          <p:cNvPr id="26" name="TextBox 25">
            <a:extLst>
              <a:ext uri="{FF2B5EF4-FFF2-40B4-BE49-F238E27FC236}">
                <a16:creationId xmlns:a16="http://schemas.microsoft.com/office/drawing/2014/main" id="{A4129C2A-F128-4F59-BABD-7BD293B95E3B}"/>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149A2D15-E1FD-497A-96D0-9CA0CEC44D01}"/>
              </a:ext>
            </a:extLst>
          </p:cNvPr>
          <p:cNvGrpSpPr/>
          <p:nvPr/>
        </p:nvGrpSpPr>
        <p:grpSpPr>
          <a:xfrm>
            <a:off x="291034" y="142137"/>
            <a:ext cx="8561932" cy="851161"/>
            <a:chOff x="291034" y="142137"/>
            <a:chExt cx="8561932" cy="851161"/>
          </a:xfrm>
        </p:grpSpPr>
        <p:sp>
          <p:nvSpPr>
            <p:cNvPr id="28" name="Rectangle 27">
              <a:extLst>
                <a:ext uri="{FF2B5EF4-FFF2-40B4-BE49-F238E27FC236}">
                  <a16:creationId xmlns:a16="http://schemas.microsoft.com/office/drawing/2014/main" id="{AD8C3976-D055-4FAB-9292-EA3486679980}"/>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FDC9032D-1FBB-4BA4-B599-584E048097CE}"/>
                </a:ext>
              </a:extLst>
            </p:cNvPr>
            <p:cNvGrpSpPr/>
            <p:nvPr/>
          </p:nvGrpSpPr>
          <p:grpSpPr>
            <a:xfrm>
              <a:off x="291034" y="529394"/>
              <a:ext cx="8561932" cy="463904"/>
              <a:chOff x="45732" y="81885"/>
              <a:chExt cx="8561932" cy="368034"/>
            </a:xfrm>
          </p:grpSpPr>
          <p:sp>
            <p:nvSpPr>
              <p:cNvPr id="31" name="Arrow: Pentagon 30">
                <a:extLst>
                  <a:ext uri="{FF2B5EF4-FFF2-40B4-BE49-F238E27FC236}">
                    <a16:creationId xmlns:a16="http://schemas.microsoft.com/office/drawing/2014/main" id="{CCD12653-C5F5-473B-9059-25A77258A487}"/>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Chevron 31">
                <a:extLst>
                  <a:ext uri="{FF2B5EF4-FFF2-40B4-BE49-F238E27FC236}">
                    <a16:creationId xmlns:a16="http://schemas.microsoft.com/office/drawing/2014/main" id="{C632106B-14B8-47D6-A1D0-0864C02654C2}"/>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hevron 32">
                <a:extLst>
                  <a:ext uri="{FF2B5EF4-FFF2-40B4-BE49-F238E27FC236}">
                    <a16:creationId xmlns:a16="http://schemas.microsoft.com/office/drawing/2014/main" id="{96B4F858-A34F-45D2-BD4A-20E7134F2A85}"/>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hevron 33">
                <a:extLst>
                  <a:ext uri="{FF2B5EF4-FFF2-40B4-BE49-F238E27FC236}">
                    <a16:creationId xmlns:a16="http://schemas.microsoft.com/office/drawing/2014/main" id="{68FEFF3F-01B0-4F89-9A9D-8C6EFBA54F9F}"/>
                  </a:ext>
                </a:extLst>
              </p:cNvPr>
              <p:cNvSpPr/>
              <p:nvPr/>
            </p:nvSpPr>
            <p:spPr>
              <a:xfrm>
                <a:off x="6528374" y="81885"/>
                <a:ext cx="2037520"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58B92890-7E6D-4319-832E-AB057FF39468}"/>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6" name="TextBox 35">
                <a:extLst>
                  <a:ext uri="{FF2B5EF4-FFF2-40B4-BE49-F238E27FC236}">
                    <a16:creationId xmlns:a16="http://schemas.microsoft.com/office/drawing/2014/main" id="{EE4C2D87-F71E-49A2-A0A1-14556C9BD48D}"/>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7" name="TextBox 36">
                <a:extLst>
                  <a:ext uri="{FF2B5EF4-FFF2-40B4-BE49-F238E27FC236}">
                    <a16:creationId xmlns:a16="http://schemas.microsoft.com/office/drawing/2014/main" id="{FB8E3B35-ABBF-47AE-BDD4-5DBA3D126CA8}"/>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8" name="TextBox 37">
                <a:extLst>
                  <a:ext uri="{FF2B5EF4-FFF2-40B4-BE49-F238E27FC236}">
                    <a16:creationId xmlns:a16="http://schemas.microsoft.com/office/drawing/2014/main" id="{94566509-9130-4647-99C9-96ED1AC8A524}"/>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30" name="TextBox 29">
              <a:extLst>
                <a:ext uri="{FF2B5EF4-FFF2-40B4-BE49-F238E27FC236}">
                  <a16:creationId xmlns:a16="http://schemas.microsoft.com/office/drawing/2014/main" id="{B3F730D3-1204-4657-8FB7-4525DE3A66F4}"/>
                </a:ext>
              </a:extLst>
            </p:cNvPr>
            <p:cNvSpPr txBox="1"/>
            <p:nvPr/>
          </p:nvSpPr>
          <p:spPr>
            <a:xfrm>
              <a:off x="619821" y="158897"/>
              <a:ext cx="1413695"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248956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67</a:t>
            </a:fld>
            <a:endParaRPr sz="1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C6F3137-8515-4D11-986F-A2C4C0989387}"/>
              </a:ext>
            </a:extLst>
          </p:cNvPr>
          <p:cNvSpPr txBox="1"/>
          <p:nvPr/>
        </p:nvSpPr>
        <p:spPr>
          <a:xfrm>
            <a:off x="2366835" y="3007103"/>
            <a:ext cx="1628470" cy="709233"/>
          </a:xfrm>
          <a:prstGeom prst="rect">
            <a:avLst/>
          </a:prstGeom>
          <a:noFill/>
        </p:spPr>
        <p:txBody>
          <a:bodyPr wrap="square">
            <a:spAutoFit/>
          </a:bodyPr>
          <a:lstStyle/>
          <a:p>
            <a:pPr marR="0" lvl="0">
              <a:lnSpc>
                <a:spcPct val="115000"/>
              </a:lnSpc>
              <a:spcBef>
                <a:spcPts val="0"/>
              </a:spcBef>
              <a:spcAft>
                <a:spcPts val="10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 Decision Tree Model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0AC7FBA-36E4-45EC-8DD4-DE76B2D22A7F}"/>
              </a:ext>
            </a:extLst>
          </p:cNvPr>
          <p:cNvSpPr txBox="1"/>
          <p:nvPr/>
        </p:nvSpPr>
        <p:spPr>
          <a:xfrm>
            <a:off x="3600816" y="1254661"/>
            <a:ext cx="1628470" cy="390363"/>
          </a:xfrm>
          <a:prstGeom prst="rect">
            <a:avLst/>
          </a:prstGeom>
          <a:noFill/>
        </p:spPr>
        <p:txBody>
          <a:bodyPr wrap="square">
            <a:spAutoFit/>
          </a:bodyPr>
          <a:lstStyle/>
          <a:p>
            <a:pPr marL="254000" marR="0">
              <a:lnSpc>
                <a:spcPct val="115000"/>
              </a:lnSpc>
              <a:spcBef>
                <a:spcPts val="0"/>
              </a:spcBef>
              <a:spcAft>
                <a:spcPts val="1000"/>
              </a:spcAft>
            </a:pPr>
            <a:r>
              <a:rPr lang="en-US" sz="1800" b="1" dirty="0" err="1">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A6B61734-7DB8-4984-858D-9FF10A2DCFD7}"/>
              </a:ext>
            </a:extLst>
          </p:cNvPr>
          <p:cNvPicPr/>
          <p:nvPr/>
        </p:nvPicPr>
        <p:blipFill>
          <a:blip r:embed="rId3"/>
          <a:stretch>
            <a:fillRect/>
          </a:stretch>
        </p:blipFill>
        <p:spPr>
          <a:xfrm>
            <a:off x="1109535" y="1873572"/>
            <a:ext cx="6401562" cy="1175073"/>
          </a:xfrm>
          <a:prstGeom prst="rect">
            <a:avLst/>
          </a:prstGeom>
          <a:noFill/>
          <a:ln>
            <a:noFill/>
          </a:ln>
        </p:spPr>
      </p:pic>
      <p:sp>
        <p:nvSpPr>
          <p:cNvPr id="16" name="TextBox 15">
            <a:extLst>
              <a:ext uri="{FF2B5EF4-FFF2-40B4-BE49-F238E27FC236}">
                <a16:creationId xmlns:a16="http://schemas.microsoft.com/office/drawing/2014/main" id="{4C04C645-872A-458A-AA67-C999244B476E}"/>
              </a:ext>
            </a:extLst>
          </p:cNvPr>
          <p:cNvSpPr txBox="1"/>
          <p:nvPr/>
        </p:nvSpPr>
        <p:spPr>
          <a:xfrm>
            <a:off x="2024316" y="3276420"/>
            <a:ext cx="4572000" cy="572144"/>
          </a:xfrm>
          <a:prstGeom prst="rect">
            <a:avLst/>
          </a:prstGeom>
          <a:noFill/>
        </p:spPr>
        <p:txBody>
          <a:bodyPr wrap="square">
            <a:spAutoFit/>
          </a:bodyPr>
          <a:lstStyle/>
          <a:p>
            <a:pPr marL="254000" marR="0">
              <a:lnSpc>
                <a:spcPct val="115000"/>
              </a:lnSpc>
              <a:spcBef>
                <a:spcPts val="0"/>
              </a:spcBef>
              <a:spcAft>
                <a:spcPts val="10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Cluster 9.</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718C6644-55F8-4758-A750-1330976C2D9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9" name="Group 28">
            <a:extLst>
              <a:ext uri="{FF2B5EF4-FFF2-40B4-BE49-F238E27FC236}">
                <a16:creationId xmlns:a16="http://schemas.microsoft.com/office/drawing/2014/main" id="{FB4E90DC-94D0-4406-9E60-4699B0D54688}"/>
              </a:ext>
            </a:extLst>
          </p:cNvPr>
          <p:cNvGrpSpPr/>
          <p:nvPr/>
        </p:nvGrpSpPr>
        <p:grpSpPr>
          <a:xfrm>
            <a:off x="291034" y="142137"/>
            <a:ext cx="8561932" cy="851161"/>
            <a:chOff x="291034" y="142137"/>
            <a:chExt cx="8561932" cy="851161"/>
          </a:xfrm>
        </p:grpSpPr>
        <p:sp>
          <p:nvSpPr>
            <p:cNvPr id="30" name="Rectangle 29">
              <a:extLst>
                <a:ext uri="{FF2B5EF4-FFF2-40B4-BE49-F238E27FC236}">
                  <a16:creationId xmlns:a16="http://schemas.microsoft.com/office/drawing/2014/main" id="{041744D0-2DCB-4C21-B035-D3C0D4B33031}"/>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50633C0-C9EE-4CE8-A735-04F42DD9DA3A}"/>
                </a:ext>
              </a:extLst>
            </p:cNvPr>
            <p:cNvGrpSpPr/>
            <p:nvPr/>
          </p:nvGrpSpPr>
          <p:grpSpPr>
            <a:xfrm>
              <a:off x="291034" y="529394"/>
              <a:ext cx="8561932" cy="463904"/>
              <a:chOff x="45732" y="81885"/>
              <a:chExt cx="8561932" cy="368034"/>
            </a:xfrm>
          </p:grpSpPr>
          <p:sp>
            <p:nvSpPr>
              <p:cNvPr id="33" name="Arrow: Pentagon 32">
                <a:extLst>
                  <a:ext uri="{FF2B5EF4-FFF2-40B4-BE49-F238E27FC236}">
                    <a16:creationId xmlns:a16="http://schemas.microsoft.com/office/drawing/2014/main" id="{58C18F68-4E7C-4454-8FE9-8589033992AD}"/>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Chevron 33">
                <a:extLst>
                  <a:ext uri="{FF2B5EF4-FFF2-40B4-BE49-F238E27FC236}">
                    <a16:creationId xmlns:a16="http://schemas.microsoft.com/office/drawing/2014/main" id="{1BB709B8-2E9C-4CC4-8FD5-5F9DB0FEAF5A}"/>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Arrow: Chevron 34">
                <a:extLst>
                  <a:ext uri="{FF2B5EF4-FFF2-40B4-BE49-F238E27FC236}">
                    <a16:creationId xmlns:a16="http://schemas.microsoft.com/office/drawing/2014/main" id="{7251AF8F-648B-4830-BDB8-A6A240EE73E3}"/>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Chevron 35">
                <a:extLst>
                  <a:ext uri="{FF2B5EF4-FFF2-40B4-BE49-F238E27FC236}">
                    <a16:creationId xmlns:a16="http://schemas.microsoft.com/office/drawing/2014/main" id="{D593EC6E-6A9B-4052-B853-1745E71CCDB6}"/>
                  </a:ext>
                </a:extLst>
              </p:cNvPr>
              <p:cNvSpPr/>
              <p:nvPr/>
            </p:nvSpPr>
            <p:spPr>
              <a:xfrm>
                <a:off x="6528374" y="81885"/>
                <a:ext cx="2037520"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AACE8DF5-FEF8-4E02-83F4-9C72555F2778}"/>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8" name="TextBox 37">
                <a:extLst>
                  <a:ext uri="{FF2B5EF4-FFF2-40B4-BE49-F238E27FC236}">
                    <a16:creationId xmlns:a16="http://schemas.microsoft.com/office/drawing/2014/main" id="{069240D1-EDDE-4EE4-A1F0-60C38D80B54B}"/>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9" name="TextBox 38">
                <a:extLst>
                  <a:ext uri="{FF2B5EF4-FFF2-40B4-BE49-F238E27FC236}">
                    <a16:creationId xmlns:a16="http://schemas.microsoft.com/office/drawing/2014/main" id="{AA9156A8-9DCB-40C1-96D4-8C8F4B08C4C3}"/>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40" name="TextBox 39">
                <a:extLst>
                  <a:ext uri="{FF2B5EF4-FFF2-40B4-BE49-F238E27FC236}">
                    <a16:creationId xmlns:a16="http://schemas.microsoft.com/office/drawing/2014/main" id="{817DA58B-1AB6-4492-A826-BE6AF6AB7831}"/>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32" name="TextBox 31">
              <a:extLst>
                <a:ext uri="{FF2B5EF4-FFF2-40B4-BE49-F238E27FC236}">
                  <a16:creationId xmlns:a16="http://schemas.microsoft.com/office/drawing/2014/main" id="{B86117EF-7BA8-47EE-93DF-9019841F5896}"/>
                </a:ext>
              </a:extLst>
            </p:cNvPr>
            <p:cNvSpPr txBox="1"/>
            <p:nvPr/>
          </p:nvSpPr>
          <p:spPr>
            <a:xfrm>
              <a:off x="619821" y="158897"/>
              <a:ext cx="1413695"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1434141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68</a:t>
            </a:fld>
            <a:endParaRPr sz="1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C6F3137-8515-4D11-986F-A2C4C0989387}"/>
              </a:ext>
            </a:extLst>
          </p:cNvPr>
          <p:cNvSpPr txBox="1"/>
          <p:nvPr/>
        </p:nvSpPr>
        <p:spPr>
          <a:xfrm>
            <a:off x="2366835" y="3007103"/>
            <a:ext cx="1628470" cy="709233"/>
          </a:xfrm>
          <a:prstGeom prst="rect">
            <a:avLst/>
          </a:prstGeom>
          <a:noFill/>
        </p:spPr>
        <p:txBody>
          <a:bodyPr wrap="square">
            <a:spAutoFit/>
          </a:bodyPr>
          <a:lstStyle/>
          <a:p>
            <a:pPr marR="0" lvl="0">
              <a:lnSpc>
                <a:spcPct val="115000"/>
              </a:lnSpc>
              <a:spcBef>
                <a:spcPts val="0"/>
              </a:spcBef>
              <a:spcAft>
                <a:spcPts val="10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 Decision Tree Model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0AC7FBA-36E4-45EC-8DD4-DE76B2D22A7F}"/>
              </a:ext>
            </a:extLst>
          </p:cNvPr>
          <p:cNvSpPr txBox="1"/>
          <p:nvPr/>
        </p:nvSpPr>
        <p:spPr>
          <a:xfrm>
            <a:off x="3757765" y="1018177"/>
            <a:ext cx="1628470" cy="390684"/>
          </a:xfrm>
          <a:prstGeom prst="rect">
            <a:avLst/>
          </a:prstGeom>
          <a:noFill/>
        </p:spPr>
        <p:txBody>
          <a:bodyPr wrap="square">
            <a:spAutoFit/>
          </a:bodyPr>
          <a:lstStyle/>
          <a:p>
            <a:pPr marL="254000" marR="0">
              <a:lnSpc>
                <a:spcPct val="115000"/>
              </a:lnSpc>
              <a:spcBef>
                <a:spcPts val="0"/>
              </a:spcBef>
              <a:spcAft>
                <a:spcPts val="1000"/>
              </a:spcAft>
            </a:pPr>
            <a:r>
              <a:rPr lang="en-US" sz="1800" b="1" dirty="0" err="1">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Ví</a:t>
            </a:r>
            <a:r>
              <a:rPr lang="en-US" sz="18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dụ</a:t>
            </a:r>
            <a:r>
              <a:rPr lang="en-US" sz="18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chemeClr val="tx2">
                    <a:lumMod val="25000"/>
                  </a:schemeClr>
                </a:solidFill>
                <a:latin typeface="Times New Roman" panose="02020603050405020304" pitchFamily="18" charset="0"/>
                <a:ea typeface="Calibri" panose="020F0502020204030204" pitchFamily="34" charset="0"/>
                <a:cs typeface="Times New Roman" panose="02020603050405020304" pitchFamily="18" charset="0"/>
              </a:rPr>
              <a:t>2</a:t>
            </a:r>
            <a:r>
              <a:rPr lang="en-US" sz="18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0060F7C8-C768-454D-8ED0-C986185322AF}"/>
              </a:ext>
            </a:extLst>
          </p:cNvPr>
          <p:cNvPicPr/>
          <p:nvPr/>
        </p:nvPicPr>
        <p:blipFill>
          <a:blip r:embed="rId3"/>
          <a:stretch>
            <a:fillRect/>
          </a:stretch>
        </p:blipFill>
        <p:spPr>
          <a:xfrm>
            <a:off x="1936115" y="1502751"/>
            <a:ext cx="5271770" cy="3506470"/>
          </a:xfrm>
          <a:prstGeom prst="rect">
            <a:avLst/>
          </a:prstGeom>
          <a:noFill/>
          <a:ln>
            <a:noFill/>
          </a:ln>
        </p:spPr>
      </p:pic>
      <p:sp>
        <p:nvSpPr>
          <p:cNvPr id="39" name="TextBox 38">
            <a:extLst>
              <a:ext uri="{FF2B5EF4-FFF2-40B4-BE49-F238E27FC236}">
                <a16:creationId xmlns:a16="http://schemas.microsoft.com/office/drawing/2014/main" id="{0298503C-89D8-4B73-8F53-19F29E62A7E9}"/>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40" name="Group 39">
            <a:extLst>
              <a:ext uri="{FF2B5EF4-FFF2-40B4-BE49-F238E27FC236}">
                <a16:creationId xmlns:a16="http://schemas.microsoft.com/office/drawing/2014/main" id="{667E28A2-99C4-4172-BED4-8D7AFDFAC862}"/>
              </a:ext>
            </a:extLst>
          </p:cNvPr>
          <p:cNvGrpSpPr/>
          <p:nvPr/>
        </p:nvGrpSpPr>
        <p:grpSpPr>
          <a:xfrm>
            <a:off x="291034" y="142137"/>
            <a:ext cx="8561932" cy="851161"/>
            <a:chOff x="291034" y="142137"/>
            <a:chExt cx="8561932" cy="851161"/>
          </a:xfrm>
        </p:grpSpPr>
        <p:sp>
          <p:nvSpPr>
            <p:cNvPr id="41" name="Rectangle 40">
              <a:extLst>
                <a:ext uri="{FF2B5EF4-FFF2-40B4-BE49-F238E27FC236}">
                  <a16:creationId xmlns:a16="http://schemas.microsoft.com/office/drawing/2014/main" id="{BD808FF8-3FAA-4577-BF2C-6A9CEB3141CB}"/>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DF82F120-EC57-4EC1-9787-70E7289AE52B}"/>
                </a:ext>
              </a:extLst>
            </p:cNvPr>
            <p:cNvGrpSpPr/>
            <p:nvPr/>
          </p:nvGrpSpPr>
          <p:grpSpPr>
            <a:xfrm>
              <a:off x="291034" y="529394"/>
              <a:ext cx="8561932" cy="463904"/>
              <a:chOff x="45732" y="81885"/>
              <a:chExt cx="8561932" cy="368034"/>
            </a:xfrm>
          </p:grpSpPr>
          <p:sp>
            <p:nvSpPr>
              <p:cNvPr id="44" name="Arrow: Pentagon 43">
                <a:extLst>
                  <a:ext uri="{FF2B5EF4-FFF2-40B4-BE49-F238E27FC236}">
                    <a16:creationId xmlns:a16="http://schemas.microsoft.com/office/drawing/2014/main" id="{D28FBF51-82B9-4FAC-8AB9-7991DBB82B0B}"/>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Chevron 44">
                <a:extLst>
                  <a:ext uri="{FF2B5EF4-FFF2-40B4-BE49-F238E27FC236}">
                    <a16:creationId xmlns:a16="http://schemas.microsoft.com/office/drawing/2014/main" id="{E8B66C31-00B5-4422-9B2E-4D771B9BDF08}"/>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hevron 45">
                <a:extLst>
                  <a:ext uri="{FF2B5EF4-FFF2-40B4-BE49-F238E27FC236}">
                    <a16:creationId xmlns:a16="http://schemas.microsoft.com/office/drawing/2014/main" id="{D779A33A-856A-4515-A94C-1780DDE069EA}"/>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hevron 46">
                <a:extLst>
                  <a:ext uri="{FF2B5EF4-FFF2-40B4-BE49-F238E27FC236}">
                    <a16:creationId xmlns:a16="http://schemas.microsoft.com/office/drawing/2014/main" id="{1A5D91FA-6E7B-490C-8E5A-EF4776F8BCAE}"/>
                  </a:ext>
                </a:extLst>
              </p:cNvPr>
              <p:cNvSpPr/>
              <p:nvPr/>
            </p:nvSpPr>
            <p:spPr>
              <a:xfrm>
                <a:off x="6528374" y="81885"/>
                <a:ext cx="2037520"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a:extLst>
                  <a:ext uri="{FF2B5EF4-FFF2-40B4-BE49-F238E27FC236}">
                    <a16:creationId xmlns:a16="http://schemas.microsoft.com/office/drawing/2014/main" id="{DED801BF-1323-445F-A45C-21D6F9D00408}"/>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49" name="TextBox 48">
                <a:extLst>
                  <a:ext uri="{FF2B5EF4-FFF2-40B4-BE49-F238E27FC236}">
                    <a16:creationId xmlns:a16="http://schemas.microsoft.com/office/drawing/2014/main" id="{F88098E6-312F-4CA3-9A0E-1CA75DC5F1E2}"/>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50" name="TextBox 49">
                <a:extLst>
                  <a:ext uri="{FF2B5EF4-FFF2-40B4-BE49-F238E27FC236}">
                    <a16:creationId xmlns:a16="http://schemas.microsoft.com/office/drawing/2014/main" id="{D5110C10-44ED-4425-8667-17760C403B08}"/>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51" name="TextBox 50">
                <a:extLst>
                  <a:ext uri="{FF2B5EF4-FFF2-40B4-BE49-F238E27FC236}">
                    <a16:creationId xmlns:a16="http://schemas.microsoft.com/office/drawing/2014/main" id="{25AD93B4-AF27-4F75-8BEB-5C35B35611CC}"/>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43" name="TextBox 42">
              <a:extLst>
                <a:ext uri="{FF2B5EF4-FFF2-40B4-BE49-F238E27FC236}">
                  <a16:creationId xmlns:a16="http://schemas.microsoft.com/office/drawing/2014/main" id="{D98E0D42-D653-4E3E-8BB8-4A9A671307C0}"/>
                </a:ext>
              </a:extLst>
            </p:cNvPr>
            <p:cNvSpPr txBox="1"/>
            <p:nvPr/>
          </p:nvSpPr>
          <p:spPr>
            <a:xfrm>
              <a:off x="619821" y="158897"/>
              <a:ext cx="1413695"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2194916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69</a:t>
            </a:fld>
            <a:endParaRPr sz="18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0AC7FBA-36E4-45EC-8DD4-DE76B2D22A7F}"/>
              </a:ext>
            </a:extLst>
          </p:cNvPr>
          <p:cNvSpPr txBox="1"/>
          <p:nvPr/>
        </p:nvSpPr>
        <p:spPr>
          <a:xfrm>
            <a:off x="3757765" y="1155648"/>
            <a:ext cx="1628470" cy="390684"/>
          </a:xfrm>
          <a:prstGeom prst="rect">
            <a:avLst/>
          </a:prstGeom>
          <a:noFill/>
        </p:spPr>
        <p:txBody>
          <a:bodyPr wrap="square">
            <a:spAutoFit/>
          </a:bodyPr>
          <a:lstStyle/>
          <a:p>
            <a:pPr marL="254000" marR="0">
              <a:lnSpc>
                <a:spcPct val="115000"/>
              </a:lnSpc>
              <a:spcBef>
                <a:spcPts val="0"/>
              </a:spcBef>
              <a:spcAft>
                <a:spcPts val="1000"/>
              </a:spcAft>
            </a:pPr>
            <a:r>
              <a:rPr lang="en-US" sz="1800" b="1" dirty="0" err="1">
                <a:solidFill>
                  <a:schemeClr val="tx2">
                    <a:lumMod val="25000"/>
                  </a:schemeClr>
                </a:solidFill>
                <a:latin typeface="Times New Roman" panose="02020603050405020304" pitchFamily="18" charset="0"/>
                <a:ea typeface="Calibri" panose="020F0502020204030204" pitchFamily="34" charset="0"/>
                <a:cs typeface="Times New Roman" panose="02020603050405020304" pitchFamily="18" charset="0"/>
              </a:rPr>
              <a:t>Kết</a:t>
            </a:r>
            <a:r>
              <a:rPr lang="en-US" sz="1800" b="1" dirty="0">
                <a:solidFill>
                  <a:schemeClr val="tx2">
                    <a:lumMod val="2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2">
                    <a:lumMod val="25000"/>
                  </a:schemeClr>
                </a:solidFill>
                <a:latin typeface="Times New Roman" panose="02020603050405020304" pitchFamily="18" charset="0"/>
                <a:ea typeface="Calibri" panose="020F0502020204030204" pitchFamily="34" charset="0"/>
                <a:cs typeface="Times New Roman" panose="02020603050405020304" pitchFamily="18" charset="0"/>
              </a:rPr>
              <a:t>quả</a:t>
            </a:r>
            <a:r>
              <a:rPr lang="en-US" sz="1800" b="1"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C930A87F-C055-40CC-AC05-90B8E301FFED}"/>
              </a:ext>
            </a:extLst>
          </p:cNvPr>
          <p:cNvPicPr/>
          <p:nvPr/>
        </p:nvPicPr>
        <p:blipFill>
          <a:blip r:embed="rId3"/>
          <a:stretch>
            <a:fillRect/>
          </a:stretch>
        </p:blipFill>
        <p:spPr>
          <a:xfrm>
            <a:off x="904068" y="1731557"/>
            <a:ext cx="6847135" cy="1223645"/>
          </a:xfrm>
          <a:prstGeom prst="rect">
            <a:avLst/>
          </a:prstGeom>
          <a:noFill/>
          <a:ln>
            <a:noFill/>
          </a:ln>
        </p:spPr>
      </p:pic>
      <p:sp>
        <p:nvSpPr>
          <p:cNvPr id="17" name="TextBox 16">
            <a:extLst>
              <a:ext uri="{FF2B5EF4-FFF2-40B4-BE49-F238E27FC236}">
                <a16:creationId xmlns:a16="http://schemas.microsoft.com/office/drawing/2014/main" id="{EB68B788-5FB2-4274-B98E-B6D61161DAA7}"/>
              </a:ext>
            </a:extLst>
          </p:cNvPr>
          <p:cNvSpPr txBox="1"/>
          <p:nvPr/>
        </p:nvSpPr>
        <p:spPr>
          <a:xfrm>
            <a:off x="2103051" y="3716336"/>
            <a:ext cx="4572000" cy="572144"/>
          </a:xfrm>
          <a:prstGeom prst="rect">
            <a:avLst/>
          </a:prstGeom>
          <a:noFill/>
        </p:spPr>
        <p:txBody>
          <a:bodyPr wrap="square">
            <a:spAutoFit/>
          </a:bodyPr>
          <a:lstStyle/>
          <a:p>
            <a:pPr marL="254000" marR="0">
              <a:lnSpc>
                <a:spcPct val="115000"/>
              </a:lnSpc>
              <a:spcBef>
                <a:spcPts val="0"/>
              </a:spcBef>
              <a:spcAft>
                <a:spcPts val="10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Cluster 8.</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D31FCBD5-A324-40BF-BE81-5B5E408C7D7A}"/>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EA562761-645D-493D-9FF4-6B78FE5DE6C9}"/>
              </a:ext>
            </a:extLst>
          </p:cNvPr>
          <p:cNvGrpSpPr/>
          <p:nvPr/>
        </p:nvGrpSpPr>
        <p:grpSpPr>
          <a:xfrm>
            <a:off x="291034" y="142137"/>
            <a:ext cx="8561932" cy="851161"/>
            <a:chOff x="291034" y="142137"/>
            <a:chExt cx="8561932" cy="851161"/>
          </a:xfrm>
        </p:grpSpPr>
        <p:sp>
          <p:nvSpPr>
            <p:cNvPr id="28" name="Rectangle 27">
              <a:extLst>
                <a:ext uri="{FF2B5EF4-FFF2-40B4-BE49-F238E27FC236}">
                  <a16:creationId xmlns:a16="http://schemas.microsoft.com/office/drawing/2014/main" id="{505DB492-B205-493E-8396-832353A600AB}"/>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3A67FA9-4926-4C26-A8CF-76F721DE54C9}"/>
                </a:ext>
              </a:extLst>
            </p:cNvPr>
            <p:cNvGrpSpPr/>
            <p:nvPr/>
          </p:nvGrpSpPr>
          <p:grpSpPr>
            <a:xfrm>
              <a:off x="291034" y="529394"/>
              <a:ext cx="8561932" cy="463904"/>
              <a:chOff x="45732" y="81885"/>
              <a:chExt cx="8561932" cy="368034"/>
            </a:xfrm>
          </p:grpSpPr>
          <p:sp>
            <p:nvSpPr>
              <p:cNvPr id="31" name="Arrow: Pentagon 30">
                <a:extLst>
                  <a:ext uri="{FF2B5EF4-FFF2-40B4-BE49-F238E27FC236}">
                    <a16:creationId xmlns:a16="http://schemas.microsoft.com/office/drawing/2014/main" id="{429E7609-27BA-4622-A37B-642D483D1571}"/>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Chevron 31">
                <a:extLst>
                  <a:ext uri="{FF2B5EF4-FFF2-40B4-BE49-F238E27FC236}">
                    <a16:creationId xmlns:a16="http://schemas.microsoft.com/office/drawing/2014/main" id="{567C8081-0366-4302-907C-932F2FB7F76B}"/>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hevron 32">
                <a:extLst>
                  <a:ext uri="{FF2B5EF4-FFF2-40B4-BE49-F238E27FC236}">
                    <a16:creationId xmlns:a16="http://schemas.microsoft.com/office/drawing/2014/main" id="{AE55E469-72E8-45ED-BD94-CDFCF894FDD4}"/>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BE41E5C-74CC-40B5-B059-3A8B47411034}"/>
                  </a:ext>
                </a:extLst>
              </p:cNvPr>
              <p:cNvSpPr/>
              <p:nvPr/>
            </p:nvSpPr>
            <p:spPr>
              <a:xfrm>
                <a:off x="6528374" y="81885"/>
                <a:ext cx="2037520"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23943A36-E649-4292-9B83-AC1B7FF7670F}"/>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6" name="TextBox 35">
                <a:extLst>
                  <a:ext uri="{FF2B5EF4-FFF2-40B4-BE49-F238E27FC236}">
                    <a16:creationId xmlns:a16="http://schemas.microsoft.com/office/drawing/2014/main" id="{9096FC82-F1E9-4B90-AA3E-FF0CB640E4D9}"/>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7" name="TextBox 36">
                <a:extLst>
                  <a:ext uri="{FF2B5EF4-FFF2-40B4-BE49-F238E27FC236}">
                    <a16:creationId xmlns:a16="http://schemas.microsoft.com/office/drawing/2014/main" id="{073B3FDD-E4A6-48D3-85F1-71EAD2F08A15}"/>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8" name="TextBox 37">
                <a:extLst>
                  <a:ext uri="{FF2B5EF4-FFF2-40B4-BE49-F238E27FC236}">
                    <a16:creationId xmlns:a16="http://schemas.microsoft.com/office/drawing/2014/main" id="{5E78368D-C481-424F-8D99-2D313B90A6F9}"/>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30" name="TextBox 29">
              <a:extLst>
                <a:ext uri="{FF2B5EF4-FFF2-40B4-BE49-F238E27FC236}">
                  <a16:creationId xmlns:a16="http://schemas.microsoft.com/office/drawing/2014/main" id="{A4EC6968-0606-48A5-A4A1-E883BB580A36}"/>
                </a:ext>
              </a:extLst>
            </p:cNvPr>
            <p:cNvSpPr txBox="1"/>
            <p:nvPr/>
          </p:nvSpPr>
          <p:spPr>
            <a:xfrm>
              <a:off x="619821" y="158897"/>
              <a:ext cx="1413695"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Clustering</a:t>
              </a:r>
            </a:p>
          </p:txBody>
        </p:sp>
      </p:grpSp>
    </p:spTree>
    <p:extLst>
      <p:ext uri="{BB962C8B-B14F-4D97-AF65-F5344CB8AC3E}">
        <p14:creationId xmlns:p14="http://schemas.microsoft.com/office/powerpoint/2010/main" val="322392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a:t>
            </a:fld>
            <a:endParaRPr sz="1800" b="1" dirty="0">
              <a:latin typeface="Times New Roman" panose="02020603050405020304" pitchFamily="18" charset="0"/>
              <a:cs typeface="Times New Roman" panose="02020603050405020304" pitchFamily="18" charset="0"/>
            </a:endParaRPr>
          </a:p>
        </p:txBody>
      </p:sp>
      <p:sp>
        <p:nvSpPr>
          <p:cNvPr id="3" name="Google Shape;372;p16">
            <a:extLst>
              <a:ext uri="{FF2B5EF4-FFF2-40B4-BE49-F238E27FC236}">
                <a16:creationId xmlns:a16="http://schemas.microsoft.com/office/drawing/2014/main" id="{2173B485-71CD-4085-B260-6B66F1BB2501}"/>
              </a:ext>
            </a:extLst>
          </p:cNvPr>
          <p:cNvSpPr txBox="1">
            <a:spLocks noGrp="1"/>
          </p:cNvSpPr>
          <p:nvPr>
            <p:ph type="title"/>
          </p:nvPr>
        </p:nvSpPr>
        <p:spPr>
          <a:xfrm>
            <a:off x="1061840" y="139130"/>
            <a:ext cx="2271709" cy="5088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solidFill>
                  <a:srgbClr val="0B87A1"/>
                </a:solidFill>
                <a:latin typeface="Times New Roman" panose="02020603050405020304" pitchFamily="18" charset="0"/>
                <a:cs typeface="Times New Roman" panose="02020603050405020304" pitchFamily="18" charset="0"/>
              </a:rPr>
              <a:t>Mô tả dữ liệu</a:t>
            </a:r>
            <a:endParaRPr sz="2800" b="1" dirty="0">
              <a:solidFill>
                <a:srgbClr val="0B87A1"/>
              </a:solidFill>
              <a:latin typeface="Times New Roman" panose="02020603050405020304" pitchFamily="18" charset="0"/>
              <a:cs typeface="Times New Roman" panose="02020603050405020304" pitchFamily="18" charset="0"/>
            </a:endParaRPr>
          </a:p>
        </p:txBody>
      </p:sp>
      <p:sp>
        <p:nvSpPr>
          <p:cNvPr id="4" name="Google Shape;373;p16">
            <a:extLst>
              <a:ext uri="{FF2B5EF4-FFF2-40B4-BE49-F238E27FC236}">
                <a16:creationId xmlns:a16="http://schemas.microsoft.com/office/drawing/2014/main" id="{036FB5B6-8719-4A42-A926-88280B79F69A}"/>
              </a:ext>
            </a:extLst>
          </p:cNvPr>
          <p:cNvSpPr txBox="1">
            <a:spLocks/>
          </p:cNvSpPr>
          <p:nvPr/>
        </p:nvSpPr>
        <p:spPr>
          <a:xfrm>
            <a:off x="851532" y="643703"/>
            <a:ext cx="6822394" cy="15011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2">
                  <a:lumMod val="25000"/>
                </a:schemeClr>
              </a:buClr>
              <a:buSzPts val="1400"/>
              <a:buFont typeface="+mj-lt"/>
              <a:buAutoNum type="arabicPeriod"/>
            </a:pPr>
            <a:r>
              <a:rPr lang="vi-VN" b="1" dirty="0">
                <a:solidFill>
                  <a:schemeClr val="tx2">
                    <a:lumMod val="25000"/>
                  </a:schemeClr>
                </a:solidFill>
                <a:latin typeface="Times New Roman" panose="02020603050405020304" pitchFamily="18" charset="0"/>
                <a:ea typeface="Times New Roman"/>
                <a:cs typeface="Times New Roman" panose="02020603050405020304" pitchFamily="18" charset="0"/>
                <a:sym typeface="Times New Roman"/>
              </a:rPr>
              <a:t>Dữ liệu về các chiến dịch Marketing được public vào tháng 12 năm 2020 và thu nhập trong 2 năm (từ năm 2012-2014)</a:t>
            </a:r>
          </a:p>
          <a:p>
            <a:pPr marL="342900" indent="-342900">
              <a:buClr>
                <a:schemeClr val="tx2">
                  <a:lumMod val="25000"/>
                </a:schemeClr>
              </a:buClr>
              <a:buSzPts val="1400"/>
              <a:buFont typeface="+mj-lt"/>
              <a:buAutoNum type="arabicPeriod"/>
            </a:pPr>
            <a:r>
              <a:rPr lang="vi-VN" b="1" dirty="0">
                <a:solidFill>
                  <a:schemeClr val="tx2">
                    <a:lumMod val="25000"/>
                  </a:schemeClr>
                </a:solidFill>
                <a:latin typeface="Times New Roman" panose="02020603050405020304" pitchFamily="18" charset="0"/>
                <a:ea typeface="Times New Roman"/>
                <a:cs typeface="Times New Roman" panose="02020603050405020304" pitchFamily="18" charset="0"/>
                <a:sym typeface="Times New Roman"/>
              </a:rPr>
              <a:t>Thông qua dữ liệu, người dùng có thể biết được thông tin của khách hàng, số tiền đã chi trả cho từng loại hàng hóa, số hóa đơn đã đặt theo các hình thức khác nhau, phản hồi của khách h</a:t>
            </a:r>
            <a:r>
              <a:rPr lang="en-US" b="1" dirty="0">
                <a:solidFill>
                  <a:schemeClr val="tx2">
                    <a:lumMod val="25000"/>
                  </a:schemeClr>
                </a:solidFill>
                <a:latin typeface="Times New Roman" panose="02020603050405020304" pitchFamily="18" charset="0"/>
                <a:ea typeface="Times New Roman"/>
                <a:cs typeface="Times New Roman" panose="02020603050405020304" pitchFamily="18" charset="0"/>
                <a:sym typeface="Times New Roman"/>
              </a:rPr>
              <a:t>à</a:t>
            </a:r>
            <a:r>
              <a:rPr lang="vi-VN" b="1" dirty="0">
                <a:solidFill>
                  <a:schemeClr val="tx2">
                    <a:lumMod val="25000"/>
                  </a:schemeClr>
                </a:solidFill>
                <a:latin typeface="Times New Roman" panose="02020603050405020304" pitchFamily="18" charset="0"/>
                <a:ea typeface="Times New Roman"/>
                <a:cs typeface="Times New Roman" panose="02020603050405020304" pitchFamily="18" charset="0"/>
                <a:sym typeface="Times New Roman"/>
              </a:rPr>
              <a:t>ng,…</a:t>
            </a:r>
            <a:endParaRPr lang="vi-VN" b="1" dirty="0">
              <a:solidFill>
                <a:schemeClr val="tx2">
                  <a:lumMod val="25000"/>
                </a:schemeClr>
              </a:solidFill>
              <a:latin typeface="Times New Roman" panose="02020603050405020304" pitchFamily="18" charset="0"/>
              <a:cs typeface="Times New Roman" panose="02020603050405020304" pitchFamily="18" charset="0"/>
            </a:endParaRPr>
          </a:p>
          <a:p>
            <a:pPr marL="342900" indent="-342900">
              <a:buClr>
                <a:schemeClr val="tx2">
                  <a:lumMod val="25000"/>
                </a:schemeClr>
              </a:buClr>
              <a:buSzPts val="1400"/>
              <a:buFont typeface="+mj-lt"/>
              <a:buAutoNum type="arabicPeriod"/>
            </a:pPr>
            <a:r>
              <a:rPr lang="vi-VN" b="1" dirty="0">
                <a:solidFill>
                  <a:schemeClr val="tx2">
                    <a:lumMod val="25000"/>
                  </a:schemeClr>
                </a:solidFill>
                <a:latin typeface="Times New Roman" panose="02020603050405020304" pitchFamily="18" charset="0"/>
                <a:ea typeface="Times New Roman"/>
                <a:cs typeface="Times New Roman" panose="02020603050405020304" pitchFamily="18" charset="0"/>
                <a:sym typeface="Times New Roman"/>
              </a:rPr>
              <a:t>Dữ liệu bao gồm 28 cột, 2240 dòng</a:t>
            </a:r>
          </a:p>
        </p:txBody>
      </p:sp>
      <p:pic>
        <p:nvPicPr>
          <p:cNvPr id="5" name="Google Shape;2143;p6" descr="Ảnh có chứa văn bản&#10;&#10;Mô tả được tạo tự động">
            <a:extLst>
              <a:ext uri="{FF2B5EF4-FFF2-40B4-BE49-F238E27FC236}">
                <a16:creationId xmlns:a16="http://schemas.microsoft.com/office/drawing/2014/main" id="{1E4D3381-09C1-47BF-82FC-62CA7FE464B9}"/>
              </a:ext>
            </a:extLst>
          </p:cNvPr>
          <p:cNvPicPr preferRelativeResize="0"/>
          <p:nvPr/>
        </p:nvPicPr>
        <p:blipFill rotWithShape="1">
          <a:blip r:embed="rId3">
            <a:alphaModFix/>
          </a:blip>
          <a:srcRect/>
          <a:stretch/>
        </p:blipFill>
        <p:spPr>
          <a:xfrm>
            <a:off x="1172885" y="2091141"/>
            <a:ext cx="6035345" cy="2771158"/>
          </a:xfrm>
          <a:prstGeom prst="rect">
            <a:avLst/>
          </a:prstGeom>
          <a:noFill/>
          <a:ln>
            <a:noFill/>
          </a:ln>
        </p:spPr>
      </p:pic>
      <p:grpSp>
        <p:nvGrpSpPr>
          <p:cNvPr id="6" name="Google Shape;4547;p48">
            <a:extLst>
              <a:ext uri="{FF2B5EF4-FFF2-40B4-BE49-F238E27FC236}">
                <a16:creationId xmlns:a16="http://schemas.microsoft.com/office/drawing/2014/main" id="{E2977417-6290-4B6E-BF5D-1647C00CF7A1}"/>
              </a:ext>
            </a:extLst>
          </p:cNvPr>
          <p:cNvGrpSpPr/>
          <p:nvPr/>
        </p:nvGrpSpPr>
        <p:grpSpPr>
          <a:xfrm>
            <a:off x="367843" y="45612"/>
            <a:ext cx="693997" cy="508836"/>
            <a:chOff x="3936375" y="3703750"/>
            <a:chExt cx="453050" cy="332175"/>
          </a:xfrm>
          <a:solidFill>
            <a:srgbClr val="0B87A1"/>
          </a:solidFill>
        </p:grpSpPr>
        <p:sp>
          <p:nvSpPr>
            <p:cNvPr id="7" name="Google Shape;4548;p48">
              <a:extLst>
                <a:ext uri="{FF2B5EF4-FFF2-40B4-BE49-F238E27FC236}">
                  <a16:creationId xmlns:a16="http://schemas.microsoft.com/office/drawing/2014/main" id="{61D67C6C-9126-4F83-90C8-760E0651E14E}"/>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 name="Google Shape;4549;p48">
              <a:extLst>
                <a:ext uri="{FF2B5EF4-FFF2-40B4-BE49-F238E27FC236}">
                  <a16:creationId xmlns:a16="http://schemas.microsoft.com/office/drawing/2014/main" id="{00BB328B-4045-4351-A521-D41256D6407D}"/>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9" name="Google Shape;4550;p48">
              <a:extLst>
                <a:ext uri="{FF2B5EF4-FFF2-40B4-BE49-F238E27FC236}">
                  <a16:creationId xmlns:a16="http://schemas.microsoft.com/office/drawing/2014/main" id="{D63BF0BD-7EE2-444C-AC9E-808BC9FACFDA}"/>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0" name="Google Shape;4551;p48">
              <a:extLst>
                <a:ext uri="{FF2B5EF4-FFF2-40B4-BE49-F238E27FC236}">
                  <a16:creationId xmlns:a16="http://schemas.microsoft.com/office/drawing/2014/main" id="{C199A614-CE88-4AE7-8C8D-2EED91D104FC}"/>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 name="Google Shape;4552;p48">
              <a:extLst>
                <a:ext uri="{FF2B5EF4-FFF2-40B4-BE49-F238E27FC236}">
                  <a16:creationId xmlns:a16="http://schemas.microsoft.com/office/drawing/2014/main" id="{A752796C-75F3-4003-BE04-BC01175D52F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3555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up)">
                                      <p:cBhvr>
                                        <p:cTn id="11" dur="2000"/>
                                        <p:tgtEl>
                                          <p:spTgt spid="4">
                                            <p:txEl>
                                              <p:pRg st="1" end="1"/>
                                            </p:txEl>
                                          </p:spTgt>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up)">
                                      <p:cBhvr>
                                        <p:cTn id="15" dur="2000"/>
                                        <p:tgtEl>
                                          <p:spTgt spid="4">
                                            <p:txEl>
                                              <p:pRg st="2" end="2"/>
                                            </p:txEl>
                                          </p:spTgt>
                                        </p:tgtEl>
                                      </p:cBhvr>
                                    </p:animEffect>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70</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37" name="TextBox 36">
            <a:extLst>
              <a:ext uri="{FF2B5EF4-FFF2-40B4-BE49-F238E27FC236}">
                <a16:creationId xmlns:a16="http://schemas.microsoft.com/office/drawing/2014/main" id="{0431525E-B4CC-447B-B290-FAAFA9978AC2}"/>
              </a:ext>
            </a:extLst>
          </p:cNvPr>
          <p:cNvSpPr txBox="1"/>
          <p:nvPr/>
        </p:nvSpPr>
        <p:spPr>
          <a:xfrm>
            <a:off x="1341012" y="2063915"/>
            <a:ext cx="6461975" cy="1015663"/>
          </a:xfrm>
          <a:prstGeom prst="rect">
            <a:avLst/>
          </a:prstGeom>
          <a:noFill/>
        </p:spPr>
        <p:txBody>
          <a:bodyPr wrap="square">
            <a:spAutoFit/>
          </a:bodyPr>
          <a:lstStyle/>
          <a:p>
            <a:r>
              <a:rPr lang="en-US" sz="6000" b="1" dirty="0">
                <a:solidFill>
                  <a:schemeClr val="bg2"/>
                </a:solidFill>
                <a:latin typeface="Times New Roman" panose="02020603050405020304" pitchFamily="18" charset="0"/>
                <a:cs typeface="Times New Roman" panose="02020603050405020304" pitchFamily="18" charset="0"/>
              </a:rPr>
              <a:t>Association Rule</a:t>
            </a:r>
          </a:p>
        </p:txBody>
      </p:sp>
      <p:grpSp>
        <p:nvGrpSpPr>
          <p:cNvPr id="38" name="Google Shape;10345;p59">
            <a:extLst>
              <a:ext uri="{FF2B5EF4-FFF2-40B4-BE49-F238E27FC236}">
                <a16:creationId xmlns:a16="http://schemas.microsoft.com/office/drawing/2014/main" id="{687E47DB-2085-4AF3-9326-F80FB9C83570}"/>
              </a:ext>
            </a:extLst>
          </p:cNvPr>
          <p:cNvGrpSpPr/>
          <p:nvPr/>
        </p:nvGrpSpPr>
        <p:grpSpPr>
          <a:xfrm>
            <a:off x="3696014" y="762133"/>
            <a:ext cx="1349590" cy="1301782"/>
            <a:chOff x="1284212" y="1963766"/>
            <a:chExt cx="379489" cy="366046"/>
          </a:xfrm>
          <a:solidFill>
            <a:schemeClr val="accent6">
              <a:lumMod val="75000"/>
              <a:lumOff val="25000"/>
            </a:schemeClr>
          </a:solidFill>
        </p:grpSpPr>
        <p:sp>
          <p:nvSpPr>
            <p:cNvPr id="39" name="Google Shape;10346;p59">
              <a:extLst>
                <a:ext uri="{FF2B5EF4-FFF2-40B4-BE49-F238E27FC236}">
                  <a16:creationId xmlns:a16="http://schemas.microsoft.com/office/drawing/2014/main" id="{6EB3B729-4BD0-4BC3-B979-E0FBB013E9DC}"/>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47;p59">
              <a:extLst>
                <a:ext uri="{FF2B5EF4-FFF2-40B4-BE49-F238E27FC236}">
                  <a16:creationId xmlns:a16="http://schemas.microsoft.com/office/drawing/2014/main" id="{A4DAF046-B8C2-488B-B157-FD36926DB025}"/>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6780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71</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25" name="TextBox 24">
            <a:extLst>
              <a:ext uri="{FF2B5EF4-FFF2-40B4-BE49-F238E27FC236}">
                <a16:creationId xmlns:a16="http://schemas.microsoft.com/office/drawing/2014/main" id="{7E9C6E65-1628-4FB3-A001-FB18539B4149}"/>
              </a:ext>
            </a:extLst>
          </p:cNvPr>
          <p:cNvSpPr txBox="1"/>
          <p:nvPr/>
        </p:nvSpPr>
        <p:spPr>
          <a:xfrm>
            <a:off x="336832" y="971900"/>
            <a:ext cx="7660755" cy="571951"/>
          </a:xfrm>
          <a:prstGeom prst="rect">
            <a:avLst/>
          </a:prstGeom>
          <a:noFill/>
        </p:spPr>
        <p:txBody>
          <a:bodyPr wrap="square">
            <a:spAutoFit/>
          </a:bodyPr>
          <a:lstStyle/>
          <a:p>
            <a:pPr marL="0" marR="0">
              <a:lnSpc>
                <a:spcPct val="115000"/>
              </a:lnSpc>
              <a:spcBef>
                <a:spcPts val="0"/>
              </a:spcBef>
              <a:spcAft>
                <a:spcPts val="1000"/>
              </a:spcAft>
              <a:tabLst>
                <a:tab pos="266700" algn="l"/>
              </a:tabLst>
            </a:pPr>
            <a:r>
              <a:rPr lang="en-US" sz="1400" b="1"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chemeClr val="tx2">
                    <a:lumMod val="25000"/>
                  </a:schemeClr>
                </a:solidFill>
                <a:effectLst/>
                <a:latin typeface="Times New Roman" panose="02020603050405020304" pitchFamily="18" charset="0"/>
                <a:ea typeface="ArialMT"/>
                <a:cs typeface="Times New Roman" panose="02020603050405020304" pitchFamily="18" charset="0"/>
              </a:rPr>
              <a:t>ướ</a:t>
            </a:r>
            <a:r>
              <a:rPr lang="en-US" sz="1400" b="1"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Chu</a:t>
            </a:r>
            <a:r>
              <a:rPr lang="en-US" sz="1400" dirty="0" err="1">
                <a:solidFill>
                  <a:schemeClr val="tx2">
                    <a:lumMod val="25000"/>
                  </a:schemeClr>
                </a:solidFill>
                <a:effectLst/>
                <a:latin typeface="Times New Roman" panose="02020603050405020304" pitchFamily="18" charset="0"/>
                <a:ea typeface="ArialMT"/>
                <a:cs typeface="Times New Roman" panose="02020603050405020304" pitchFamily="18" charset="0"/>
              </a:rPr>
              <a:t>ộ</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ph</a:t>
            </a:r>
            <a:r>
              <a:rPr lang="en-US" sz="1400" dirty="0" err="1">
                <a:solidFill>
                  <a:schemeClr val="tx2">
                    <a:lumMod val="25000"/>
                  </a:schemeClr>
                </a:solidFill>
                <a:effectLst/>
                <a:latin typeface="Times New Roman" panose="02020603050405020304" pitchFamily="18" charset="0"/>
                <a:ea typeface="ArialMT"/>
                <a:cs typeface="Times New Roman" panose="02020603050405020304" pitchFamily="18" charset="0"/>
              </a:rPr>
              <a:t>ả</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vào</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Mining Structures </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New Mining Structures </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chemeClr val="tx2">
                    <a:lumMod val="25000"/>
                  </a:schemeClr>
                </a:solidFill>
                <a:effectLst/>
                <a:latin typeface="Times New Roman" panose="02020603050405020304" pitchFamily="18" charset="0"/>
                <a:ea typeface="ArialMT"/>
                <a:cs typeface="Times New Roman" panose="02020603050405020304" pitchFamily="18" charset="0"/>
              </a:rPr>
              <a:t>ọ</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From Existing relational database for data warehouse </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 </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chemeClr val="tx2">
                    <a:lumMod val="25000"/>
                  </a:schemeClr>
                </a:solidFill>
                <a:effectLst/>
                <a:latin typeface="Times New Roman" panose="02020603050405020304" pitchFamily="18" charset="0"/>
                <a:ea typeface="ArialMT"/>
                <a:cs typeface="Times New Roman" panose="02020603050405020304" pitchFamily="18" charset="0"/>
              </a:rPr>
              <a:t>ọ</a:t>
            </a:r>
            <a:r>
              <a:rPr lang="en-US" sz="1400" dirty="0" err="1">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chemeClr val="tx2">
                    <a:lumMod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Next. </a:t>
            </a:r>
            <a:endParaRPr lang="en-US" sz="1200" dirty="0">
              <a:solidFill>
                <a:schemeClr val="tx2">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6" name="Picture 25">
            <a:extLst>
              <a:ext uri="{FF2B5EF4-FFF2-40B4-BE49-F238E27FC236}">
                <a16:creationId xmlns:a16="http://schemas.microsoft.com/office/drawing/2014/main" id="{014FE448-D4DB-4841-85F7-C5F44E470535}"/>
              </a:ext>
            </a:extLst>
          </p:cNvPr>
          <p:cNvPicPr/>
          <p:nvPr/>
        </p:nvPicPr>
        <p:blipFill>
          <a:blip r:embed="rId3"/>
          <a:stretch>
            <a:fillRect/>
          </a:stretch>
        </p:blipFill>
        <p:spPr>
          <a:xfrm>
            <a:off x="2178368" y="1651273"/>
            <a:ext cx="4282753" cy="3265728"/>
          </a:xfrm>
          <a:prstGeom prst="rect">
            <a:avLst/>
          </a:prstGeom>
          <a:noFill/>
          <a:ln>
            <a:noFill/>
          </a:ln>
        </p:spPr>
      </p:pic>
      <p:sp>
        <p:nvSpPr>
          <p:cNvPr id="20" name="TextBox 19">
            <a:extLst>
              <a:ext uri="{FF2B5EF4-FFF2-40B4-BE49-F238E27FC236}">
                <a16:creationId xmlns:a16="http://schemas.microsoft.com/office/drawing/2014/main" id="{5B74B987-C383-4439-A02F-8C4BDB0CD137}"/>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08301760-F553-49EC-9BEE-DCC82B6B4A63}"/>
              </a:ext>
            </a:extLst>
          </p:cNvPr>
          <p:cNvGrpSpPr/>
          <p:nvPr/>
        </p:nvGrpSpPr>
        <p:grpSpPr>
          <a:xfrm>
            <a:off x="291034" y="142137"/>
            <a:ext cx="8561932" cy="851161"/>
            <a:chOff x="291034" y="142137"/>
            <a:chExt cx="8561932" cy="851161"/>
          </a:xfrm>
        </p:grpSpPr>
        <p:sp>
          <p:nvSpPr>
            <p:cNvPr id="22" name="Rectangle 21">
              <a:extLst>
                <a:ext uri="{FF2B5EF4-FFF2-40B4-BE49-F238E27FC236}">
                  <a16:creationId xmlns:a16="http://schemas.microsoft.com/office/drawing/2014/main" id="{F3ECF005-B407-434E-A681-B661B217D49C}"/>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1A4B28D-A2AE-4145-AA4D-8DB808CB7266}"/>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70A653A7-DAE6-43AE-B7EC-A3B2E2BE5779}"/>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B487CB7C-EEA5-4529-B160-A469F9AC5F35}"/>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98F4158C-4625-4981-A3F1-A4121F9F8209}"/>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E853CB1C-533A-4E87-9D37-34F717091D2D}"/>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DF5018F-0222-44CB-A947-B6C3972145B9}"/>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CD8C33C4-3B79-4718-8DD4-7C0EBD29A8D2}"/>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FEBE0299-A11F-4521-9AE7-EF3DD0587455}"/>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980A3C77-6093-4EC7-86EE-F99D061FB9DD}"/>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B2580D46-825F-4973-8B4E-09E4CA90769D}"/>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359436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72</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0" name="TextBox 9">
            <a:extLst>
              <a:ext uri="{FF2B5EF4-FFF2-40B4-BE49-F238E27FC236}">
                <a16:creationId xmlns:a16="http://schemas.microsoft.com/office/drawing/2014/main" id="{A0D36AA3-5E80-477A-8319-B09E9B3155F5}"/>
              </a:ext>
            </a:extLst>
          </p:cNvPr>
          <p:cNvSpPr txBox="1"/>
          <p:nvPr/>
        </p:nvSpPr>
        <p:spPr>
          <a:xfrm>
            <a:off x="498143" y="1033455"/>
            <a:ext cx="4572000" cy="307777"/>
          </a:xfrm>
          <a:prstGeom prst="rect">
            <a:avLst/>
          </a:prstGeom>
          <a:noFill/>
        </p:spPr>
        <p:txBody>
          <a:bodyPr wrap="square">
            <a:spAutoFit/>
          </a:bodyPr>
          <a:lstStyle/>
          <a:p>
            <a:r>
              <a:rPr lang="en-US"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2</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dirty="0" err="1">
                <a:solidFill>
                  <a:srgbClr val="000000"/>
                </a:solidFill>
                <a:effectLst/>
                <a:latin typeface="Times New Roman" panose="02020603050405020304" pitchFamily="18" charset="0"/>
                <a:ea typeface="ArialMT"/>
                <a:cs typeface="Times New Roman" panose="02020603050405020304" pitchFamily="18" charset="0"/>
              </a:rPr>
              <a:t>ọ</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Microsoft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Association Rule </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dirty="0" err="1">
                <a:solidFill>
                  <a:srgbClr val="000000"/>
                </a:solidFill>
                <a:effectLst/>
                <a:latin typeface="Times New Roman" panose="02020603050405020304" pitchFamily="18" charset="0"/>
                <a:ea typeface="ArialMT"/>
                <a:cs typeface="Times New Roman" panose="02020603050405020304" pitchFamily="18" charset="0"/>
              </a:rPr>
              <a:t>ọ</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dirty="0">
              <a:latin typeface="Times New Roman" panose="02020603050405020304" pitchFamily="18" charset="0"/>
              <a:cs typeface="Times New Roman" panose="02020603050405020304" pitchFamily="18" charset="0"/>
            </a:endParaRPr>
          </a:p>
        </p:txBody>
      </p:sp>
      <p:pic>
        <p:nvPicPr>
          <p:cNvPr id="12" name="image42.jpg">
            <a:extLst>
              <a:ext uri="{FF2B5EF4-FFF2-40B4-BE49-F238E27FC236}">
                <a16:creationId xmlns:a16="http://schemas.microsoft.com/office/drawing/2014/main" id="{C100B857-5C2C-4ABB-BE2F-A2F7036F76CC}"/>
              </a:ext>
            </a:extLst>
          </p:cNvPr>
          <p:cNvPicPr/>
          <p:nvPr/>
        </p:nvPicPr>
        <p:blipFill>
          <a:blip r:embed="rId3"/>
          <a:srcRect/>
          <a:stretch>
            <a:fillRect/>
          </a:stretch>
        </p:blipFill>
        <p:spPr>
          <a:xfrm>
            <a:off x="2276965" y="1384574"/>
            <a:ext cx="4590070" cy="3467462"/>
          </a:xfrm>
          <a:prstGeom prst="rect">
            <a:avLst/>
          </a:prstGeom>
          <a:ln/>
        </p:spPr>
      </p:pic>
      <p:sp>
        <p:nvSpPr>
          <p:cNvPr id="25" name="TextBox 24">
            <a:extLst>
              <a:ext uri="{FF2B5EF4-FFF2-40B4-BE49-F238E27FC236}">
                <a16:creationId xmlns:a16="http://schemas.microsoft.com/office/drawing/2014/main" id="{3DC90150-ED53-4858-8D7E-36721A0C152B}"/>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B12DD96D-0A1D-4B09-9C71-38CD2580B42A}"/>
              </a:ext>
            </a:extLst>
          </p:cNvPr>
          <p:cNvGrpSpPr/>
          <p:nvPr/>
        </p:nvGrpSpPr>
        <p:grpSpPr>
          <a:xfrm>
            <a:off x="291034" y="142137"/>
            <a:ext cx="8561932" cy="851161"/>
            <a:chOff x="291034" y="142137"/>
            <a:chExt cx="8561932" cy="851161"/>
          </a:xfrm>
        </p:grpSpPr>
        <p:sp>
          <p:nvSpPr>
            <p:cNvPr id="27" name="Rectangle 26">
              <a:extLst>
                <a:ext uri="{FF2B5EF4-FFF2-40B4-BE49-F238E27FC236}">
                  <a16:creationId xmlns:a16="http://schemas.microsoft.com/office/drawing/2014/main" id="{120BEEB6-F7A7-4062-B35A-2C814AF316CF}"/>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29EFA73-6BC6-4117-A2FD-7DDBDE762A38}"/>
                </a:ext>
              </a:extLst>
            </p:cNvPr>
            <p:cNvGrpSpPr/>
            <p:nvPr/>
          </p:nvGrpSpPr>
          <p:grpSpPr>
            <a:xfrm>
              <a:off x="291034" y="529394"/>
              <a:ext cx="8561932" cy="463904"/>
              <a:chOff x="45732" y="81885"/>
              <a:chExt cx="8561932" cy="368034"/>
            </a:xfrm>
          </p:grpSpPr>
          <p:sp>
            <p:nvSpPr>
              <p:cNvPr id="30" name="Arrow: Pentagon 29">
                <a:extLst>
                  <a:ext uri="{FF2B5EF4-FFF2-40B4-BE49-F238E27FC236}">
                    <a16:creationId xmlns:a16="http://schemas.microsoft.com/office/drawing/2014/main" id="{1F21421C-BC4C-489B-9C5E-8A636047BC92}"/>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Chevron 30">
                <a:extLst>
                  <a:ext uri="{FF2B5EF4-FFF2-40B4-BE49-F238E27FC236}">
                    <a16:creationId xmlns:a16="http://schemas.microsoft.com/office/drawing/2014/main" id="{1A56D127-9675-4F5F-A197-2B1CFFA9EF07}"/>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hevron 31">
                <a:extLst>
                  <a:ext uri="{FF2B5EF4-FFF2-40B4-BE49-F238E27FC236}">
                    <a16:creationId xmlns:a16="http://schemas.microsoft.com/office/drawing/2014/main" id="{D360D2F0-6A71-49DF-851B-8373F3E5F8B5}"/>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1A7A6081-61EE-40C0-BD11-36B4C64205E5}"/>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CB7C30C8-54A9-415C-A80A-4EB1A3966F1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5" name="TextBox 34">
                <a:extLst>
                  <a:ext uri="{FF2B5EF4-FFF2-40B4-BE49-F238E27FC236}">
                    <a16:creationId xmlns:a16="http://schemas.microsoft.com/office/drawing/2014/main" id="{7549F943-5604-45A1-BBB5-AC593B1946B3}"/>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6" name="TextBox 35">
                <a:extLst>
                  <a:ext uri="{FF2B5EF4-FFF2-40B4-BE49-F238E27FC236}">
                    <a16:creationId xmlns:a16="http://schemas.microsoft.com/office/drawing/2014/main" id="{FB40FA38-0E72-4F19-9238-5F238DFCE786}"/>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7" name="TextBox 36">
                <a:extLst>
                  <a:ext uri="{FF2B5EF4-FFF2-40B4-BE49-F238E27FC236}">
                    <a16:creationId xmlns:a16="http://schemas.microsoft.com/office/drawing/2014/main" id="{A75CCBAF-02CF-464B-AA1B-CC7183A23D42}"/>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9" name="TextBox 28">
              <a:extLst>
                <a:ext uri="{FF2B5EF4-FFF2-40B4-BE49-F238E27FC236}">
                  <a16:creationId xmlns:a16="http://schemas.microsoft.com/office/drawing/2014/main" id="{C3382F8B-2B16-474F-95B2-7A492BD11EB8}"/>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434741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73</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2" name="TextBox 11">
            <a:extLst>
              <a:ext uri="{FF2B5EF4-FFF2-40B4-BE49-F238E27FC236}">
                <a16:creationId xmlns:a16="http://schemas.microsoft.com/office/drawing/2014/main" id="{287E22BB-232B-440C-985C-CD81FF53BF9F}"/>
              </a:ext>
            </a:extLst>
          </p:cNvPr>
          <p:cNvSpPr txBox="1"/>
          <p:nvPr/>
        </p:nvSpPr>
        <p:spPr>
          <a:xfrm>
            <a:off x="365881" y="971900"/>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3:</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Data Warehouse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E4BCABAF-E87D-4A85-ABEA-D1B69B79DE39}"/>
              </a:ext>
            </a:extLst>
          </p:cNvPr>
          <p:cNvPicPr/>
          <p:nvPr/>
        </p:nvPicPr>
        <p:blipFill>
          <a:blip r:embed="rId3"/>
          <a:stretch>
            <a:fillRect/>
          </a:stretch>
        </p:blipFill>
        <p:spPr>
          <a:xfrm>
            <a:off x="1992446" y="1296091"/>
            <a:ext cx="4807140" cy="3664421"/>
          </a:xfrm>
          <a:prstGeom prst="rect">
            <a:avLst/>
          </a:prstGeom>
          <a:noFill/>
          <a:ln>
            <a:noFill/>
          </a:ln>
        </p:spPr>
      </p:pic>
      <p:sp>
        <p:nvSpPr>
          <p:cNvPr id="22" name="TextBox 21">
            <a:extLst>
              <a:ext uri="{FF2B5EF4-FFF2-40B4-BE49-F238E27FC236}">
                <a16:creationId xmlns:a16="http://schemas.microsoft.com/office/drawing/2014/main" id="{24D1C284-E0BD-4632-BA3D-00C4DD97ABC9}"/>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D8EDAF29-8436-4285-AF37-0196C54B9926}"/>
              </a:ext>
            </a:extLst>
          </p:cNvPr>
          <p:cNvGrpSpPr/>
          <p:nvPr/>
        </p:nvGrpSpPr>
        <p:grpSpPr>
          <a:xfrm>
            <a:off x="291034" y="142137"/>
            <a:ext cx="8561932" cy="851161"/>
            <a:chOff x="291034" y="142137"/>
            <a:chExt cx="8561932" cy="851161"/>
          </a:xfrm>
        </p:grpSpPr>
        <p:sp>
          <p:nvSpPr>
            <p:cNvPr id="26" name="Rectangle 25">
              <a:extLst>
                <a:ext uri="{FF2B5EF4-FFF2-40B4-BE49-F238E27FC236}">
                  <a16:creationId xmlns:a16="http://schemas.microsoft.com/office/drawing/2014/main" id="{AFBCAA37-BDFD-43F5-B07C-D36C1FC92213}"/>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AC66AB4-D722-4E35-B0A0-5CC0E5C68C6A}"/>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BCC27B84-73A3-4521-BBC3-E24A39F1CC3B}"/>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FC182818-CEE5-4FE6-A984-AD45235DC994}"/>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BC5DCF0E-4883-44A7-9D89-B800777FF948}"/>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F9C9465E-F1BE-49E7-8633-D82963DC31D4}"/>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72F5FD2F-5FB3-48BA-9FC8-47E4940A0C73}"/>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A7BA64C8-9F47-4CAA-A684-E9251764F9AE}"/>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28C97DB4-C399-4BFD-A695-77C3D1B31CF4}"/>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D18334A8-0339-4785-BAC5-3DD98FEB385C}"/>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A10FC0BF-1437-4BD7-9D19-A14F47F473DE}"/>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24654518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74</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0" name="TextBox 9">
            <a:extLst>
              <a:ext uri="{FF2B5EF4-FFF2-40B4-BE49-F238E27FC236}">
                <a16:creationId xmlns:a16="http://schemas.microsoft.com/office/drawing/2014/main" id="{C28BAB7F-F93F-41AD-BFBB-7363CF99BC1B}"/>
              </a:ext>
            </a:extLst>
          </p:cNvPr>
          <p:cNvSpPr txBox="1"/>
          <p:nvPr/>
        </p:nvSpPr>
        <p:spPr>
          <a:xfrm>
            <a:off x="532262" y="971900"/>
            <a:ext cx="4572000" cy="307777"/>
          </a:xfrm>
          <a:prstGeom prst="rect">
            <a:avLst/>
          </a:prstGeom>
          <a:noFill/>
        </p:spPr>
        <p:txBody>
          <a:bodyPr wrap="square">
            <a:spAutoFit/>
          </a:bodyPr>
          <a:lstStyle/>
          <a:p>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4:</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Click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Fact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Next</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1AAF34B-66E9-49A2-8F03-14ABB83221C8}"/>
              </a:ext>
            </a:extLst>
          </p:cNvPr>
          <p:cNvPicPr/>
          <p:nvPr/>
        </p:nvPicPr>
        <p:blipFill>
          <a:blip r:embed="rId3"/>
          <a:stretch>
            <a:fillRect/>
          </a:stretch>
        </p:blipFill>
        <p:spPr>
          <a:xfrm>
            <a:off x="1945371" y="1369085"/>
            <a:ext cx="4774653" cy="3653098"/>
          </a:xfrm>
          <a:prstGeom prst="rect">
            <a:avLst/>
          </a:prstGeom>
          <a:noFill/>
          <a:ln>
            <a:noFill/>
          </a:ln>
        </p:spPr>
      </p:pic>
      <p:sp>
        <p:nvSpPr>
          <p:cNvPr id="22" name="TextBox 21">
            <a:extLst>
              <a:ext uri="{FF2B5EF4-FFF2-40B4-BE49-F238E27FC236}">
                <a16:creationId xmlns:a16="http://schemas.microsoft.com/office/drawing/2014/main" id="{6B63F876-4008-44A1-99F6-CD91CF766D45}"/>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B4263378-3ED6-4543-9860-35181DD51532}"/>
              </a:ext>
            </a:extLst>
          </p:cNvPr>
          <p:cNvGrpSpPr/>
          <p:nvPr/>
        </p:nvGrpSpPr>
        <p:grpSpPr>
          <a:xfrm>
            <a:off x="291034" y="142137"/>
            <a:ext cx="8561932" cy="851161"/>
            <a:chOff x="291034" y="142137"/>
            <a:chExt cx="8561932" cy="851161"/>
          </a:xfrm>
        </p:grpSpPr>
        <p:sp>
          <p:nvSpPr>
            <p:cNvPr id="26" name="Rectangle 25">
              <a:extLst>
                <a:ext uri="{FF2B5EF4-FFF2-40B4-BE49-F238E27FC236}">
                  <a16:creationId xmlns:a16="http://schemas.microsoft.com/office/drawing/2014/main" id="{6C418C94-3FDE-4A03-BBEB-292D8CF9B56A}"/>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696BABE-BE21-4D2E-8723-14BA368B4664}"/>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159A6423-295D-4E95-910A-0300000A4028}"/>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E95C2401-C7FB-40F3-B6E1-3746F4F030A6}"/>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D81B994D-8280-466A-AF82-0575C6A80BB8}"/>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8FA3627-BDC5-4BD8-8A7F-0A2263451C98}"/>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CA03812B-DADB-4BDD-90AB-AE45681C5298}"/>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82B88C0A-669A-49DB-BA44-318BDA0FC747}"/>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A1BB3016-B50B-407C-865D-56FA9D8D73D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4A44DCB8-FCCC-4E4E-9F4C-34ECD6B3BC02}"/>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BEBB0458-5FA8-46AA-9AAC-F440A077AC62}"/>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1200444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75</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4B2D8EA3-D2DD-44AF-A863-7B6F94E4C4A7}"/>
              </a:ext>
            </a:extLst>
          </p:cNvPr>
          <p:cNvSpPr txBox="1"/>
          <p:nvPr/>
        </p:nvSpPr>
        <p:spPr>
          <a:xfrm>
            <a:off x="420264" y="2508305"/>
            <a:ext cx="3477366" cy="819904"/>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5:</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Key Column, Input Column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Predict Column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bài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toán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phân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lo</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ạ</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image27.jpg">
            <a:extLst>
              <a:ext uri="{FF2B5EF4-FFF2-40B4-BE49-F238E27FC236}">
                <a16:creationId xmlns:a16="http://schemas.microsoft.com/office/drawing/2014/main" id="{BD8C87AF-EA85-4649-A0B2-9598B7635B1E}"/>
              </a:ext>
            </a:extLst>
          </p:cNvPr>
          <p:cNvPicPr/>
          <p:nvPr/>
        </p:nvPicPr>
        <p:blipFill>
          <a:blip r:embed="rId3"/>
          <a:srcRect/>
          <a:stretch>
            <a:fillRect/>
          </a:stretch>
        </p:blipFill>
        <p:spPr>
          <a:xfrm>
            <a:off x="4099245" y="978038"/>
            <a:ext cx="3244294" cy="3990810"/>
          </a:xfrm>
          <a:prstGeom prst="rect">
            <a:avLst/>
          </a:prstGeom>
          <a:ln/>
        </p:spPr>
      </p:pic>
      <p:sp>
        <p:nvSpPr>
          <p:cNvPr id="22" name="TextBox 21">
            <a:extLst>
              <a:ext uri="{FF2B5EF4-FFF2-40B4-BE49-F238E27FC236}">
                <a16:creationId xmlns:a16="http://schemas.microsoft.com/office/drawing/2014/main" id="{AFA1ACCD-A23A-49AC-9EED-3639AA0DE571}"/>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31D2C5F9-50B6-4E3C-A648-86847A904E11}"/>
              </a:ext>
            </a:extLst>
          </p:cNvPr>
          <p:cNvGrpSpPr/>
          <p:nvPr/>
        </p:nvGrpSpPr>
        <p:grpSpPr>
          <a:xfrm>
            <a:off x="291034" y="142137"/>
            <a:ext cx="8561932" cy="851161"/>
            <a:chOff x="291034" y="142137"/>
            <a:chExt cx="8561932" cy="851161"/>
          </a:xfrm>
        </p:grpSpPr>
        <p:sp>
          <p:nvSpPr>
            <p:cNvPr id="26" name="Rectangle 25">
              <a:extLst>
                <a:ext uri="{FF2B5EF4-FFF2-40B4-BE49-F238E27FC236}">
                  <a16:creationId xmlns:a16="http://schemas.microsoft.com/office/drawing/2014/main" id="{BB11C0F3-F7FE-4AB2-B4B8-47B4F2A4724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CF4DDD7-AF38-4662-8190-85AEA28A88FA}"/>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FE9E7A08-CA9D-4B25-96A5-69AA76D885F7}"/>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734FA84D-7CC1-47FE-8427-E7A36EEE7BF2}"/>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DC0555AB-D7C3-4985-A3CC-D6B390CAE44B}"/>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E9E2FE6F-B42C-41DC-B80A-133D470D5AD7}"/>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8DAC0777-7FEB-42A2-8BED-9DEFC81001FD}"/>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365D31D1-21CE-4B2A-83D7-5BD2DF8A002B}"/>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71683C1B-9A5B-4C95-A2CD-927755FEEA4E}"/>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BBEC7A57-B23E-45E1-AF70-6A18995C603E}"/>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86AB9D83-E54D-4D0F-AAAA-44B59E3FB627}"/>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7113247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76</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23F594BA-8C5C-4F8C-A127-F585BD9BA37B}"/>
              </a:ext>
            </a:extLst>
          </p:cNvPr>
          <p:cNvSpPr txBox="1"/>
          <p:nvPr/>
        </p:nvSpPr>
        <p:spPr>
          <a:xfrm>
            <a:off x="328640" y="971900"/>
            <a:ext cx="7450584"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6</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Click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Detect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để</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Visual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ự</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chuy</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đổ</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ệ</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column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phù</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ợ</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image25.jpg">
            <a:extLst>
              <a:ext uri="{FF2B5EF4-FFF2-40B4-BE49-F238E27FC236}">
                <a16:creationId xmlns:a16="http://schemas.microsoft.com/office/drawing/2014/main" id="{CA67F724-73B8-4252-973C-CB493A4FBFE7}"/>
              </a:ext>
            </a:extLst>
          </p:cNvPr>
          <p:cNvPicPr/>
          <p:nvPr/>
        </p:nvPicPr>
        <p:blipFill>
          <a:blip r:embed="rId3"/>
          <a:srcRect/>
          <a:stretch>
            <a:fillRect/>
          </a:stretch>
        </p:blipFill>
        <p:spPr>
          <a:xfrm>
            <a:off x="2950166" y="1337633"/>
            <a:ext cx="2891699" cy="3580199"/>
          </a:xfrm>
          <a:prstGeom prst="rect">
            <a:avLst/>
          </a:prstGeom>
          <a:ln/>
        </p:spPr>
      </p:pic>
      <p:sp>
        <p:nvSpPr>
          <p:cNvPr id="22" name="TextBox 21">
            <a:extLst>
              <a:ext uri="{FF2B5EF4-FFF2-40B4-BE49-F238E27FC236}">
                <a16:creationId xmlns:a16="http://schemas.microsoft.com/office/drawing/2014/main" id="{AFD661EC-2D07-4671-8B4D-4961D1E05A9C}"/>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B3CA8D00-5B08-4452-A88E-F654CF3B22D4}"/>
              </a:ext>
            </a:extLst>
          </p:cNvPr>
          <p:cNvGrpSpPr/>
          <p:nvPr/>
        </p:nvGrpSpPr>
        <p:grpSpPr>
          <a:xfrm>
            <a:off x="291034" y="142137"/>
            <a:ext cx="8561932" cy="851161"/>
            <a:chOff x="291034" y="142137"/>
            <a:chExt cx="8561932" cy="851161"/>
          </a:xfrm>
        </p:grpSpPr>
        <p:sp>
          <p:nvSpPr>
            <p:cNvPr id="26" name="Rectangle 25">
              <a:extLst>
                <a:ext uri="{FF2B5EF4-FFF2-40B4-BE49-F238E27FC236}">
                  <a16:creationId xmlns:a16="http://schemas.microsoft.com/office/drawing/2014/main" id="{12574332-DB31-4FDD-B501-BEA02DA97619}"/>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D324632F-688E-4992-A696-0BB31E34567C}"/>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E7EB8513-ACA0-45F5-8BDB-5F78E57632FF}"/>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311B2E2A-374B-43C5-9FB7-19E5ED71A629}"/>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634CDE73-38AF-4E18-ADCA-2129F6661BC0}"/>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F0464F9D-6D24-42FA-88E5-BA9E9843BBDD}"/>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015315B4-2AB8-4B46-97ED-67382D709A74}"/>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37684DA7-BB68-4B5E-B50C-D3A822B76DB7}"/>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09144768-0683-4594-9BE8-025488DB8CDC}"/>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1EF919FD-E6DD-4077-8878-EA218FA9A9B6}"/>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C35744D2-FE63-4A84-A991-2397D2D17F0B}"/>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103289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77</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D0CB559E-6E75-432F-9325-0564526546A5}"/>
              </a:ext>
            </a:extLst>
          </p:cNvPr>
          <p:cNvSpPr txBox="1"/>
          <p:nvPr/>
        </p:nvSpPr>
        <p:spPr>
          <a:xfrm>
            <a:off x="539087" y="971900"/>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7:</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ề</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ỉ</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ầ</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ă</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ữ</a:t>
            </a:r>
            <a:r>
              <a:rPr lang="en-US" sz="1400" dirty="0">
                <a:solidFill>
                  <a:srgbClr val="000000"/>
                </a:solidFill>
                <a:effectLst/>
                <a:latin typeface="Times New Roman" panose="02020603050405020304" pitchFamily="18" charset="0"/>
                <a:ea typeface="ArialMT"/>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li</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ệ</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ậ</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test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Next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06994604-9A2B-4114-8E93-DC32556AEB36}"/>
              </a:ext>
            </a:extLst>
          </p:cNvPr>
          <p:cNvPicPr/>
          <p:nvPr/>
        </p:nvPicPr>
        <p:blipFill>
          <a:blip r:embed="rId3"/>
          <a:stretch>
            <a:fillRect/>
          </a:stretch>
        </p:blipFill>
        <p:spPr>
          <a:xfrm>
            <a:off x="2538511" y="1369938"/>
            <a:ext cx="3715010" cy="3621520"/>
          </a:xfrm>
          <a:prstGeom prst="rect">
            <a:avLst/>
          </a:prstGeom>
          <a:noFill/>
          <a:ln>
            <a:noFill/>
          </a:ln>
        </p:spPr>
      </p:pic>
      <p:sp>
        <p:nvSpPr>
          <p:cNvPr id="22" name="TextBox 21">
            <a:extLst>
              <a:ext uri="{FF2B5EF4-FFF2-40B4-BE49-F238E27FC236}">
                <a16:creationId xmlns:a16="http://schemas.microsoft.com/office/drawing/2014/main" id="{CBCDF1EF-3597-4DA2-820D-AF30D7433B3A}"/>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37269F1D-C907-4618-9099-74F97845A662}"/>
              </a:ext>
            </a:extLst>
          </p:cNvPr>
          <p:cNvGrpSpPr/>
          <p:nvPr/>
        </p:nvGrpSpPr>
        <p:grpSpPr>
          <a:xfrm>
            <a:off x="291034" y="142137"/>
            <a:ext cx="8561932" cy="851161"/>
            <a:chOff x="291034" y="142137"/>
            <a:chExt cx="8561932" cy="851161"/>
          </a:xfrm>
        </p:grpSpPr>
        <p:sp>
          <p:nvSpPr>
            <p:cNvPr id="26" name="Rectangle 25">
              <a:extLst>
                <a:ext uri="{FF2B5EF4-FFF2-40B4-BE49-F238E27FC236}">
                  <a16:creationId xmlns:a16="http://schemas.microsoft.com/office/drawing/2014/main" id="{57321302-96F9-411C-9435-50AF6BAAACA3}"/>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BBAA8F0-39AB-4984-89CC-96B123DCFDBD}"/>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78723076-730D-40B4-8842-D667592689FA}"/>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0817AE96-889E-41DE-90D5-1F6C012F51DE}"/>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2746AF44-8B63-46F7-8CFD-4F99EDDF92D3}"/>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7FDBF03-5F23-4AB5-808D-D1030B9AEB37}"/>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3D5CC0A2-AD00-43ED-8C08-F2E8F186038A}"/>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BA973930-F774-4CAC-9D35-6A21CCEB1B19}"/>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BEF135E9-5ACD-4647-8773-07EF8F356DA5}"/>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899A1171-FF43-45FC-A210-E9EB1135E02F}"/>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58BD1BEA-717E-479F-B611-AA80279330C4}"/>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389679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78</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8" name="TextBox 7">
            <a:extLst>
              <a:ext uri="{FF2B5EF4-FFF2-40B4-BE49-F238E27FC236}">
                <a16:creationId xmlns:a16="http://schemas.microsoft.com/office/drawing/2014/main" id="{D838B538-B59B-4EBA-B874-1B00FD4919B5}"/>
              </a:ext>
            </a:extLst>
          </p:cNvPr>
          <p:cNvSpPr txBox="1"/>
          <p:nvPr/>
        </p:nvSpPr>
        <p:spPr>
          <a:xfrm>
            <a:off x="413795" y="971900"/>
            <a:ext cx="5970896"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8</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Đổ</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tên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Structure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Model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Finish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image62.jpg">
            <a:extLst>
              <a:ext uri="{FF2B5EF4-FFF2-40B4-BE49-F238E27FC236}">
                <a16:creationId xmlns:a16="http://schemas.microsoft.com/office/drawing/2014/main" id="{917C8DD9-5D6F-4CDD-8393-40B3DA6EA62E}"/>
              </a:ext>
            </a:extLst>
          </p:cNvPr>
          <p:cNvPicPr/>
          <p:nvPr/>
        </p:nvPicPr>
        <p:blipFill>
          <a:blip r:embed="rId3"/>
          <a:srcRect/>
          <a:stretch>
            <a:fillRect/>
          </a:stretch>
        </p:blipFill>
        <p:spPr>
          <a:xfrm>
            <a:off x="2080484" y="1369938"/>
            <a:ext cx="4037521" cy="3524820"/>
          </a:xfrm>
          <a:prstGeom prst="rect">
            <a:avLst/>
          </a:prstGeom>
          <a:ln/>
        </p:spPr>
      </p:pic>
      <p:sp>
        <p:nvSpPr>
          <p:cNvPr id="22" name="TextBox 21">
            <a:extLst>
              <a:ext uri="{FF2B5EF4-FFF2-40B4-BE49-F238E27FC236}">
                <a16:creationId xmlns:a16="http://schemas.microsoft.com/office/drawing/2014/main" id="{C3AF162A-6B57-4105-997D-952CA60F3338}"/>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F5BC92AA-6C1D-4497-BBC3-62BE88F61D78}"/>
              </a:ext>
            </a:extLst>
          </p:cNvPr>
          <p:cNvGrpSpPr/>
          <p:nvPr/>
        </p:nvGrpSpPr>
        <p:grpSpPr>
          <a:xfrm>
            <a:off x="291034" y="142137"/>
            <a:ext cx="8561932" cy="851161"/>
            <a:chOff x="291034" y="142137"/>
            <a:chExt cx="8561932" cy="851161"/>
          </a:xfrm>
        </p:grpSpPr>
        <p:sp>
          <p:nvSpPr>
            <p:cNvPr id="26" name="Rectangle 25">
              <a:extLst>
                <a:ext uri="{FF2B5EF4-FFF2-40B4-BE49-F238E27FC236}">
                  <a16:creationId xmlns:a16="http://schemas.microsoft.com/office/drawing/2014/main" id="{0917B272-AD72-4A40-9632-D882A1D13594}"/>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8C252E4-2B92-432E-8AD8-5FD4B3D82674}"/>
                </a:ext>
              </a:extLst>
            </p:cNvPr>
            <p:cNvGrpSpPr/>
            <p:nvPr/>
          </p:nvGrpSpPr>
          <p:grpSpPr>
            <a:xfrm>
              <a:off x="291034" y="529394"/>
              <a:ext cx="8561932" cy="463904"/>
              <a:chOff x="45732" y="81885"/>
              <a:chExt cx="8561932" cy="368034"/>
            </a:xfrm>
          </p:grpSpPr>
          <p:sp>
            <p:nvSpPr>
              <p:cNvPr id="29" name="Arrow: Pentagon 28">
                <a:extLst>
                  <a:ext uri="{FF2B5EF4-FFF2-40B4-BE49-F238E27FC236}">
                    <a16:creationId xmlns:a16="http://schemas.microsoft.com/office/drawing/2014/main" id="{CB08F9FA-4719-4ED9-8354-E68C579A7D88}"/>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hevron 29">
                <a:extLst>
                  <a:ext uri="{FF2B5EF4-FFF2-40B4-BE49-F238E27FC236}">
                    <a16:creationId xmlns:a16="http://schemas.microsoft.com/office/drawing/2014/main" id="{1DF6CF84-69BE-465D-9DF5-6BE322686768}"/>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Arrow: Chevron 30">
                <a:extLst>
                  <a:ext uri="{FF2B5EF4-FFF2-40B4-BE49-F238E27FC236}">
                    <a16:creationId xmlns:a16="http://schemas.microsoft.com/office/drawing/2014/main" id="{0AFFD1CC-96C3-40CA-AC90-30673F4B2B92}"/>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EEA75E79-69D2-46B3-A75B-29138439AE8A}"/>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0329D425-C3D4-421F-9912-F68798D1D2B7}"/>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4" name="TextBox 33">
                <a:extLst>
                  <a:ext uri="{FF2B5EF4-FFF2-40B4-BE49-F238E27FC236}">
                    <a16:creationId xmlns:a16="http://schemas.microsoft.com/office/drawing/2014/main" id="{38D4E9D4-6BE6-4726-8E02-31A5124883AB}"/>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5" name="TextBox 34">
                <a:extLst>
                  <a:ext uri="{FF2B5EF4-FFF2-40B4-BE49-F238E27FC236}">
                    <a16:creationId xmlns:a16="http://schemas.microsoft.com/office/drawing/2014/main" id="{C093AE89-4D36-4B3C-8182-411634920057}"/>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6" name="TextBox 35">
                <a:extLst>
                  <a:ext uri="{FF2B5EF4-FFF2-40B4-BE49-F238E27FC236}">
                    <a16:creationId xmlns:a16="http://schemas.microsoft.com/office/drawing/2014/main" id="{AAC7216F-4C1E-4FD2-B1FA-41B6C3B759FB}"/>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D98C7F0F-F9C6-4C4E-8972-36B1F7EAF456}"/>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120091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79</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1" name="TextBox 10">
            <a:extLst>
              <a:ext uri="{FF2B5EF4-FFF2-40B4-BE49-F238E27FC236}">
                <a16:creationId xmlns:a16="http://schemas.microsoft.com/office/drawing/2014/main" id="{5FC2DE79-E1E9-4802-ABEA-C1F50D9BC0E5}"/>
              </a:ext>
            </a:extLst>
          </p:cNvPr>
          <p:cNvSpPr txBox="1"/>
          <p:nvPr/>
        </p:nvSpPr>
        <p:spPr>
          <a:xfrm>
            <a:off x="2033515" y="4645231"/>
            <a:ext cx="4960961" cy="324384"/>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ế</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qu</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ả</a:t>
            </a:r>
            <a:r>
              <a:rPr lang="en-US" sz="1400" b="1" dirty="0">
                <a:solidFill>
                  <a:srgbClr val="000000"/>
                </a:solidFill>
                <a:effectLst/>
                <a:latin typeface="Times New Roman" panose="02020603050405020304" pitchFamily="18" charset="0"/>
                <a:ea typeface="ArialMT"/>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sau</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khi</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ạ</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xong</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Structure – Association Rule</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Picture 14" descr="2023-05-19">
            <a:extLst>
              <a:ext uri="{FF2B5EF4-FFF2-40B4-BE49-F238E27FC236}">
                <a16:creationId xmlns:a16="http://schemas.microsoft.com/office/drawing/2014/main" id="{9733342D-46AC-4CC6-B25C-6D456A1C1019}"/>
              </a:ext>
            </a:extLst>
          </p:cNvPr>
          <p:cNvPicPr/>
          <p:nvPr/>
        </p:nvPicPr>
        <p:blipFill>
          <a:blip r:embed="rId3"/>
          <a:stretch>
            <a:fillRect/>
          </a:stretch>
        </p:blipFill>
        <p:spPr>
          <a:xfrm>
            <a:off x="1384627" y="1033455"/>
            <a:ext cx="6203601" cy="3489993"/>
          </a:xfrm>
          <a:prstGeom prst="rect">
            <a:avLst/>
          </a:prstGeom>
        </p:spPr>
      </p:pic>
      <p:pic>
        <p:nvPicPr>
          <p:cNvPr id="16" name="Picture 15">
            <a:extLst>
              <a:ext uri="{FF2B5EF4-FFF2-40B4-BE49-F238E27FC236}">
                <a16:creationId xmlns:a16="http://schemas.microsoft.com/office/drawing/2014/main" id="{F1461561-E944-47B9-8E5B-C4FF80356F84}"/>
              </a:ext>
            </a:extLst>
          </p:cNvPr>
          <p:cNvPicPr/>
          <p:nvPr/>
        </p:nvPicPr>
        <p:blipFill>
          <a:blip r:embed="rId4"/>
          <a:stretch>
            <a:fillRect/>
          </a:stretch>
        </p:blipFill>
        <p:spPr>
          <a:xfrm>
            <a:off x="898885" y="985193"/>
            <a:ext cx="7175083" cy="3538255"/>
          </a:xfrm>
          <a:prstGeom prst="rect">
            <a:avLst/>
          </a:prstGeom>
          <a:noFill/>
          <a:ln>
            <a:noFill/>
          </a:ln>
        </p:spPr>
      </p:pic>
      <p:sp>
        <p:nvSpPr>
          <p:cNvPr id="29" name="TextBox 28">
            <a:extLst>
              <a:ext uri="{FF2B5EF4-FFF2-40B4-BE49-F238E27FC236}">
                <a16:creationId xmlns:a16="http://schemas.microsoft.com/office/drawing/2014/main" id="{DDBD0740-B853-4E8C-966B-79CC411EBC5F}"/>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B57E2B08-0D78-49A3-BF55-0D5111DF3811}"/>
              </a:ext>
            </a:extLst>
          </p:cNvPr>
          <p:cNvGrpSpPr/>
          <p:nvPr/>
        </p:nvGrpSpPr>
        <p:grpSpPr>
          <a:xfrm>
            <a:off x="291034" y="142137"/>
            <a:ext cx="8561932" cy="851161"/>
            <a:chOff x="291034" y="142137"/>
            <a:chExt cx="8561932" cy="851161"/>
          </a:xfrm>
        </p:grpSpPr>
        <p:sp>
          <p:nvSpPr>
            <p:cNvPr id="31" name="Rectangle 30">
              <a:extLst>
                <a:ext uri="{FF2B5EF4-FFF2-40B4-BE49-F238E27FC236}">
                  <a16:creationId xmlns:a16="http://schemas.microsoft.com/office/drawing/2014/main" id="{FD26B4E7-4A45-41B5-9FF3-0172815CC063}"/>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359C187-BED2-4F9F-83CE-8E6D2EADE594}"/>
                </a:ext>
              </a:extLst>
            </p:cNvPr>
            <p:cNvGrpSpPr/>
            <p:nvPr/>
          </p:nvGrpSpPr>
          <p:grpSpPr>
            <a:xfrm>
              <a:off x="291034" y="529394"/>
              <a:ext cx="8561932" cy="463904"/>
              <a:chOff x="45732" y="81885"/>
              <a:chExt cx="8561932" cy="368034"/>
            </a:xfrm>
          </p:grpSpPr>
          <p:sp>
            <p:nvSpPr>
              <p:cNvPr id="34" name="Arrow: Pentagon 33">
                <a:extLst>
                  <a:ext uri="{FF2B5EF4-FFF2-40B4-BE49-F238E27FC236}">
                    <a16:creationId xmlns:a16="http://schemas.microsoft.com/office/drawing/2014/main" id="{02A05DEE-6FD0-4B99-B8F5-62F9CA389F20}"/>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Chevron 34">
                <a:extLst>
                  <a:ext uri="{FF2B5EF4-FFF2-40B4-BE49-F238E27FC236}">
                    <a16:creationId xmlns:a16="http://schemas.microsoft.com/office/drawing/2014/main" id="{338760B0-4DAE-4A85-A059-1E64AF545B40}"/>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Arrow: Chevron 35">
                <a:extLst>
                  <a:ext uri="{FF2B5EF4-FFF2-40B4-BE49-F238E27FC236}">
                    <a16:creationId xmlns:a16="http://schemas.microsoft.com/office/drawing/2014/main" id="{28BB70B2-E96E-4B30-95B1-4EBA78C6A317}"/>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Chevron 36">
                <a:extLst>
                  <a:ext uri="{FF2B5EF4-FFF2-40B4-BE49-F238E27FC236}">
                    <a16:creationId xmlns:a16="http://schemas.microsoft.com/office/drawing/2014/main" id="{56AB69E6-8545-4C33-B789-A1DFCFCF18DA}"/>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EEFDCB06-1FAC-4C4D-AFDF-AFE2D60F1490}"/>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9" name="TextBox 38">
                <a:extLst>
                  <a:ext uri="{FF2B5EF4-FFF2-40B4-BE49-F238E27FC236}">
                    <a16:creationId xmlns:a16="http://schemas.microsoft.com/office/drawing/2014/main" id="{5D03231C-1BD0-4442-8011-AC5428E4B9C5}"/>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40" name="TextBox 39">
                <a:extLst>
                  <a:ext uri="{FF2B5EF4-FFF2-40B4-BE49-F238E27FC236}">
                    <a16:creationId xmlns:a16="http://schemas.microsoft.com/office/drawing/2014/main" id="{C49C9D17-4579-4181-8D5B-22076A46D86F}"/>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41" name="TextBox 40">
                <a:extLst>
                  <a:ext uri="{FF2B5EF4-FFF2-40B4-BE49-F238E27FC236}">
                    <a16:creationId xmlns:a16="http://schemas.microsoft.com/office/drawing/2014/main" id="{E247ABFF-8F0D-4A7D-B691-7B5C7209C571}"/>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D950BB94-1939-460F-AB86-DA811B6CE418}"/>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395257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a:t>
            </a:fld>
            <a:endParaRPr sz="1800" b="1" dirty="0">
              <a:latin typeface="Times New Roman" panose="02020603050405020304" pitchFamily="18" charset="0"/>
              <a:cs typeface="Times New Roman" panose="02020603050405020304" pitchFamily="18" charset="0"/>
            </a:endParaRPr>
          </a:p>
        </p:txBody>
      </p:sp>
      <p:sp>
        <p:nvSpPr>
          <p:cNvPr id="5" name="Google Shape;406;p19">
            <a:extLst>
              <a:ext uri="{FF2B5EF4-FFF2-40B4-BE49-F238E27FC236}">
                <a16:creationId xmlns:a16="http://schemas.microsoft.com/office/drawing/2014/main" id="{E2A7118D-2542-4A73-9187-70BF8C426022}"/>
              </a:ext>
            </a:extLst>
          </p:cNvPr>
          <p:cNvSpPr txBox="1">
            <a:spLocks noGrp="1"/>
          </p:cNvSpPr>
          <p:nvPr>
            <p:ph type="title"/>
          </p:nvPr>
        </p:nvSpPr>
        <p:spPr>
          <a:xfrm>
            <a:off x="965493" y="139554"/>
            <a:ext cx="3018204" cy="5234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err="1">
                <a:latin typeface="Times New Roman" panose="02020603050405020304" pitchFamily="18" charset="0"/>
                <a:cs typeface="Times New Roman" panose="02020603050405020304" pitchFamily="18" charset="0"/>
              </a:rPr>
              <a:t>Thuộc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sz="2400" b="1" dirty="0">
              <a:latin typeface="Times New Roman" panose="02020603050405020304" pitchFamily="18" charset="0"/>
              <a:cs typeface="Times New Roman" panose="02020603050405020304" pitchFamily="18" charset="0"/>
            </a:endParaRPr>
          </a:p>
        </p:txBody>
      </p:sp>
      <p:pic>
        <p:nvPicPr>
          <p:cNvPr id="6" name="Google Shape;2149;p7">
            <a:extLst>
              <a:ext uri="{FF2B5EF4-FFF2-40B4-BE49-F238E27FC236}">
                <a16:creationId xmlns:a16="http://schemas.microsoft.com/office/drawing/2014/main" id="{E24AD0F2-0E50-4ED4-8210-F606B3D82EF0}"/>
              </a:ext>
            </a:extLst>
          </p:cNvPr>
          <p:cNvPicPr preferRelativeResize="0"/>
          <p:nvPr/>
        </p:nvPicPr>
        <p:blipFill rotWithShape="1">
          <a:blip r:embed="rId3">
            <a:alphaModFix/>
          </a:blip>
          <a:srcRect/>
          <a:stretch/>
        </p:blipFill>
        <p:spPr>
          <a:xfrm>
            <a:off x="395407" y="663015"/>
            <a:ext cx="3455544" cy="4354996"/>
          </a:xfrm>
          <a:prstGeom prst="rect">
            <a:avLst/>
          </a:prstGeom>
          <a:noFill/>
          <a:ln>
            <a:noFill/>
          </a:ln>
        </p:spPr>
      </p:pic>
      <p:pic>
        <p:nvPicPr>
          <p:cNvPr id="7" name="Google Shape;2150;p7">
            <a:extLst>
              <a:ext uri="{FF2B5EF4-FFF2-40B4-BE49-F238E27FC236}">
                <a16:creationId xmlns:a16="http://schemas.microsoft.com/office/drawing/2014/main" id="{FCC3EAEE-E344-4876-AD11-0EFF0C965848}"/>
              </a:ext>
            </a:extLst>
          </p:cNvPr>
          <p:cNvPicPr preferRelativeResize="0"/>
          <p:nvPr/>
        </p:nvPicPr>
        <p:blipFill rotWithShape="1">
          <a:blip r:embed="rId4">
            <a:alphaModFix/>
          </a:blip>
          <a:srcRect/>
          <a:stretch/>
        </p:blipFill>
        <p:spPr>
          <a:xfrm>
            <a:off x="4154827" y="610345"/>
            <a:ext cx="3154811" cy="4381331"/>
          </a:xfrm>
          <a:prstGeom prst="rect">
            <a:avLst/>
          </a:prstGeom>
          <a:noFill/>
          <a:ln>
            <a:noFill/>
          </a:ln>
        </p:spPr>
      </p:pic>
    </p:spTree>
    <p:extLst>
      <p:ext uri="{BB962C8B-B14F-4D97-AF65-F5344CB8AC3E}">
        <p14:creationId xmlns:p14="http://schemas.microsoft.com/office/powerpoint/2010/main" val="29189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500" fill="hold"/>
                                        <p:tgtEl>
                                          <p:spTgt spid="6"/>
                                        </p:tgtEl>
                                        <p:attrNameLst>
                                          <p:attrName>ppt_w</p:attrName>
                                        </p:attrNameLst>
                                      </p:cBhvr>
                                      <p:tavLst>
                                        <p:tav tm="0">
                                          <p:val>
                                            <p:fltVal val="0"/>
                                          </p:val>
                                        </p:tav>
                                        <p:tav tm="100000">
                                          <p:val>
                                            <p:strVal val="#ppt_w"/>
                                          </p:val>
                                        </p:tav>
                                      </p:tavLst>
                                    </p:anim>
                                    <p:anim calcmode="lin" valueType="num">
                                      <p:cBhvr>
                                        <p:cTn id="8" dur="1500" fill="hold"/>
                                        <p:tgtEl>
                                          <p:spTgt spid="6"/>
                                        </p:tgtEl>
                                        <p:attrNameLst>
                                          <p:attrName>ppt_h</p:attrName>
                                        </p:attrNameLst>
                                      </p:cBhvr>
                                      <p:tavLst>
                                        <p:tav tm="0">
                                          <p:val>
                                            <p:fltVal val="0"/>
                                          </p:val>
                                        </p:tav>
                                        <p:tav tm="100000">
                                          <p:val>
                                            <p:strVal val="#ppt_h"/>
                                          </p:val>
                                        </p:tav>
                                      </p:tavLst>
                                    </p:anim>
                                    <p:animEffect transition="in" filter="fade">
                                      <p:cBhvr>
                                        <p:cTn id="9" dur="1500"/>
                                        <p:tgtEl>
                                          <p:spTgt spid="6"/>
                                        </p:tgtEl>
                                      </p:cBhvr>
                                    </p:animEffect>
                                  </p:childTnLst>
                                </p:cTn>
                              </p:par>
                            </p:childTnLst>
                          </p:cTn>
                        </p:par>
                        <p:par>
                          <p:cTn id="10" fill="hold">
                            <p:stCondLst>
                              <p:cond delay="1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80</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1" name="TextBox 10">
            <a:extLst>
              <a:ext uri="{FF2B5EF4-FFF2-40B4-BE49-F238E27FC236}">
                <a16:creationId xmlns:a16="http://schemas.microsoft.com/office/drawing/2014/main" id="{E1B49B5D-9794-4984-B7FD-FF48C26F5989}"/>
              </a:ext>
            </a:extLst>
          </p:cNvPr>
          <p:cNvSpPr txBox="1"/>
          <p:nvPr/>
        </p:nvSpPr>
        <p:spPr>
          <a:xfrm>
            <a:off x="457200" y="971900"/>
            <a:ext cx="4572000"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400" b="1" dirty="0" err="1">
                <a:solidFill>
                  <a:srgbClr val="000000"/>
                </a:solidFill>
                <a:effectLst/>
                <a:latin typeface="Times New Roman" panose="02020603050405020304" pitchFamily="18" charset="0"/>
                <a:ea typeface="ArialMT"/>
                <a:cs typeface="Times New Roman" panose="02020603050405020304" pitchFamily="18" charset="0"/>
              </a:rPr>
              <a:t>ướ</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9:</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Task Mining Model Viewer </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a:t>
            </a:r>
            <a:r>
              <a:rPr lang="en-US" sz="1400" dirty="0" err="1">
                <a:solidFill>
                  <a:srgbClr val="000000"/>
                </a:solidFill>
                <a:effectLst/>
                <a:latin typeface="Times New Roman" panose="02020603050405020304" pitchFamily="18" charset="0"/>
                <a:ea typeface="ArialMT"/>
                <a:cs typeface="Times New Roman" panose="02020603050405020304" pitchFamily="18" charset="0"/>
              </a:rPr>
              <a:t>ọ</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Yes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icture 12" descr="2023-05-19 (2)">
            <a:extLst>
              <a:ext uri="{FF2B5EF4-FFF2-40B4-BE49-F238E27FC236}">
                <a16:creationId xmlns:a16="http://schemas.microsoft.com/office/drawing/2014/main" id="{B92E60DD-EFF8-4E96-82E5-976A9050E620}"/>
              </a:ext>
            </a:extLst>
          </p:cNvPr>
          <p:cNvPicPr/>
          <p:nvPr/>
        </p:nvPicPr>
        <p:blipFill>
          <a:blip r:embed="rId3"/>
          <a:stretch>
            <a:fillRect/>
          </a:stretch>
        </p:blipFill>
        <p:spPr>
          <a:xfrm>
            <a:off x="1347410" y="1382287"/>
            <a:ext cx="6283094" cy="3534714"/>
          </a:xfrm>
          <a:prstGeom prst="rect">
            <a:avLst/>
          </a:prstGeom>
        </p:spPr>
      </p:pic>
      <p:sp>
        <p:nvSpPr>
          <p:cNvPr id="26" name="TextBox 25">
            <a:extLst>
              <a:ext uri="{FF2B5EF4-FFF2-40B4-BE49-F238E27FC236}">
                <a16:creationId xmlns:a16="http://schemas.microsoft.com/office/drawing/2014/main" id="{7B6FB62F-3150-4016-8202-0975327ABB47}"/>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2BFDE520-D1A6-4C85-9570-3584B3CF9AAF}"/>
              </a:ext>
            </a:extLst>
          </p:cNvPr>
          <p:cNvGrpSpPr/>
          <p:nvPr/>
        </p:nvGrpSpPr>
        <p:grpSpPr>
          <a:xfrm>
            <a:off x="291034" y="142137"/>
            <a:ext cx="8561932" cy="851161"/>
            <a:chOff x="291034" y="142137"/>
            <a:chExt cx="8561932" cy="851161"/>
          </a:xfrm>
        </p:grpSpPr>
        <p:sp>
          <p:nvSpPr>
            <p:cNvPr id="28" name="Rectangle 27">
              <a:extLst>
                <a:ext uri="{FF2B5EF4-FFF2-40B4-BE49-F238E27FC236}">
                  <a16:creationId xmlns:a16="http://schemas.microsoft.com/office/drawing/2014/main" id="{A5A154AE-C498-4501-85D2-232A03B1F2C3}"/>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FD3D075-55BE-41B3-9496-F10D15400A1F}"/>
                </a:ext>
              </a:extLst>
            </p:cNvPr>
            <p:cNvGrpSpPr/>
            <p:nvPr/>
          </p:nvGrpSpPr>
          <p:grpSpPr>
            <a:xfrm>
              <a:off x="291034" y="529394"/>
              <a:ext cx="8561932" cy="463904"/>
              <a:chOff x="45732" y="81885"/>
              <a:chExt cx="8561932" cy="368034"/>
            </a:xfrm>
          </p:grpSpPr>
          <p:sp>
            <p:nvSpPr>
              <p:cNvPr id="31" name="Arrow: Pentagon 30">
                <a:extLst>
                  <a:ext uri="{FF2B5EF4-FFF2-40B4-BE49-F238E27FC236}">
                    <a16:creationId xmlns:a16="http://schemas.microsoft.com/office/drawing/2014/main" id="{C3258512-656A-46EE-95D0-A5128B31936E}"/>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Chevron 31">
                <a:extLst>
                  <a:ext uri="{FF2B5EF4-FFF2-40B4-BE49-F238E27FC236}">
                    <a16:creationId xmlns:a16="http://schemas.microsoft.com/office/drawing/2014/main" id="{0DF1FBB0-4813-4DDD-8A3B-D47B4254D50D}"/>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hevron 32">
                <a:extLst>
                  <a:ext uri="{FF2B5EF4-FFF2-40B4-BE49-F238E27FC236}">
                    <a16:creationId xmlns:a16="http://schemas.microsoft.com/office/drawing/2014/main" id="{756699FC-811A-4CC7-93EF-1DFA9D1FB561}"/>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hevron 33">
                <a:extLst>
                  <a:ext uri="{FF2B5EF4-FFF2-40B4-BE49-F238E27FC236}">
                    <a16:creationId xmlns:a16="http://schemas.microsoft.com/office/drawing/2014/main" id="{0ACA6544-878A-4995-A72A-EA2F99DE41A3}"/>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34E3987A-639C-4580-BAF3-75EC80F8BA15}"/>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6" name="TextBox 35">
                <a:extLst>
                  <a:ext uri="{FF2B5EF4-FFF2-40B4-BE49-F238E27FC236}">
                    <a16:creationId xmlns:a16="http://schemas.microsoft.com/office/drawing/2014/main" id="{55AECA97-01C3-4035-BE16-ABCDB13F1BDD}"/>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7" name="TextBox 36">
                <a:extLst>
                  <a:ext uri="{FF2B5EF4-FFF2-40B4-BE49-F238E27FC236}">
                    <a16:creationId xmlns:a16="http://schemas.microsoft.com/office/drawing/2014/main" id="{30202EB3-0E66-4C87-BC7A-20D9ADEBA916}"/>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38" name="TextBox 37">
                <a:extLst>
                  <a:ext uri="{FF2B5EF4-FFF2-40B4-BE49-F238E27FC236}">
                    <a16:creationId xmlns:a16="http://schemas.microsoft.com/office/drawing/2014/main" id="{0C281B86-2989-4898-A221-051B5AE9A8BE}"/>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30" name="TextBox 29">
              <a:extLst>
                <a:ext uri="{FF2B5EF4-FFF2-40B4-BE49-F238E27FC236}">
                  <a16:creationId xmlns:a16="http://schemas.microsoft.com/office/drawing/2014/main" id="{FDE73905-AA39-41B0-981A-B971952BF8A7}"/>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23626170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81</a:t>
            </a:fld>
            <a:endParaRPr sz="1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F363E4-3374-4AB5-850F-74DACE313111}"/>
              </a:ext>
            </a:extLst>
          </p:cNvPr>
          <p:cNvSpPr txBox="1"/>
          <p:nvPr/>
        </p:nvSpPr>
        <p:spPr>
          <a:xfrm>
            <a:off x="3102472" y="3767625"/>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06</a:t>
            </a:r>
          </a:p>
        </p:txBody>
      </p:sp>
      <p:sp>
        <p:nvSpPr>
          <p:cNvPr id="24" name="TextBox 23">
            <a:extLst>
              <a:ext uri="{FF2B5EF4-FFF2-40B4-BE49-F238E27FC236}">
                <a16:creationId xmlns:a16="http://schemas.microsoft.com/office/drawing/2014/main" id="{CD1485B4-EFD6-4879-89BB-8132A85D6A77}"/>
              </a:ext>
            </a:extLst>
          </p:cNvPr>
          <p:cNvSpPr txBox="1"/>
          <p:nvPr/>
        </p:nvSpPr>
        <p:spPr>
          <a:xfrm>
            <a:off x="4099245" y="2279360"/>
            <a:ext cx="59354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04</a:t>
            </a:r>
          </a:p>
        </p:txBody>
      </p:sp>
      <p:sp>
        <p:nvSpPr>
          <p:cNvPr id="11" name="TextBox 10">
            <a:extLst>
              <a:ext uri="{FF2B5EF4-FFF2-40B4-BE49-F238E27FC236}">
                <a16:creationId xmlns:a16="http://schemas.microsoft.com/office/drawing/2014/main" id="{E1B49B5D-9794-4984-B7FD-FF48C26F5989}"/>
              </a:ext>
            </a:extLst>
          </p:cNvPr>
          <p:cNvSpPr txBox="1"/>
          <p:nvPr/>
        </p:nvSpPr>
        <p:spPr>
          <a:xfrm>
            <a:off x="3110680" y="4656004"/>
            <a:ext cx="2398643" cy="324191"/>
          </a:xfrm>
          <a:prstGeom prst="rect">
            <a:avLst/>
          </a:prstGeom>
          <a:noFill/>
        </p:spPr>
        <p:txBody>
          <a:bodyPr wrap="square">
            <a:spAutoFit/>
          </a:bodyPr>
          <a:lstStyle/>
          <a:p>
            <a:pPr marL="0" marR="0">
              <a:lnSpc>
                <a:spcPct val="115000"/>
              </a:lnSpc>
              <a:spcBef>
                <a:spcPts val="0"/>
              </a:spcBef>
              <a:spcAft>
                <a:spcPts val="1200"/>
              </a:spcAft>
              <a:tabLst>
                <a:tab pos="266700" algn="l"/>
              </a:tabLst>
            </a:pP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Deploy model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thành</a:t>
            </a:r>
            <a:r>
              <a:rPr lang="en-US" sz="14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công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13" descr="2023-05-19 (1)">
            <a:extLst>
              <a:ext uri="{FF2B5EF4-FFF2-40B4-BE49-F238E27FC236}">
                <a16:creationId xmlns:a16="http://schemas.microsoft.com/office/drawing/2014/main" id="{449276E7-7160-4302-BEDE-358D7D72B5BF}"/>
              </a:ext>
            </a:extLst>
          </p:cNvPr>
          <p:cNvPicPr/>
          <p:nvPr/>
        </p:nvPicPr>
        <p:blipFill>
          <a:blip r:embed="rId3"/>
          <a:stretch>
            <a:fillRect/>
          </a:stretch>
        </p:blipFill>
        <p:spPr>
          <a:xfrm>
            <a:off x="1226921" y="1081280"/>
            <a:ext cx="6338189" cy="3565709"/>
          </a:xfrm>
          <a:prstGeom prst="rect">
            <a:avLst/>
          </a:prstGeom>
        </p:spPr>
      </p:pic>
      <p:pic>
        <p:nvPicPr>
          <p:cNvPr id="15" name="Picture 14" descr="2023-05-19 (3)">
            <a:extLst>
              <a:ext uri="{FF2B5EF4-FFF2-40B4-BE49-F238E27FC236}">
                <a16:creationId xmlns:a16="http://schemas.microsoft.com/office/drawing/2014/main" id="{1DFF4A17-DCB7-438E-8CD7-7B8BF763C5A4}"/>
              </a:ext>
            </a:extLst>
          </p:cNvPr>
          <p:cNvPicPr/>
          <p:nvPr/>
        </p:nvPicPr>
        <p:blipFill>
          <a:blip r:embed="rId4"/>
          <a:stretch>
            <a:fillRect/>
          </a:stretch>
        </p:blipFill>
        <p:spPr>
          <a:xfrm>
            <a:off x="1242945" y="1077219"/>
            <a:ext cx="6322165" cy="3556694"/>
          </a:xfrm>
          <a:prstGeom prst="rect">
            <a:avLst/>
          </a:prstGeom>
        </p:spPr>
      </p:pic>
      <p:sp>
        <p:nvSpPr>
          <p:cNvPr id="28" name="TextBox 27">
            <a:extLst>
              <a:ext uri="{FF2B5EF4-FFF2-40B4-BE49-F238E27FC236}">
                <a16:creationId xmlns:a16="http://schemas.microsoft.com/office/drawing/2014/main" id="{3582F51B-DB71-4494-9830-41B226BB0707}"/>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29" name="Group 28">
            <a:extLst>
              <a:ext uri="{FF2B5EF4-FFF2-40B4-BE49-F238E27FC236}">
                <a16:creationId xmlns:a16="http://schemas.microsoft.com/office/drawing/2014/main" id="{6DCBDC6A-F3AB-4988-B48B-96F0FCA42DBA}"/>
              </a:ext>
            </a:extLst>
          </p:cNvPr>
          <p:cNvGrpSpPr/>
          <p:nvPr/>
        </p:nvGrpSpPr>
        <p:grpSpPr>
          <a:xfrm>
            <a:off x="291034" y="142137"/>
            <a:ext cx="8561932" cy="851161"/>
            <a:chOff x="291034" y="142137"/>
            <a:chExt cx="8561932" cy="851161"/>
          </a:xfrm>
        </p:grpSpPr>
        <p:sp>
          <p:nvSpPr>
            <p:cNvPr id="30" name="Rectangle 29">
              <a:extLst>
                <a:ext uri="{FF2B5EF4-FFF2-40B4-BE49-F238E27FC236}">
                  <a16:creationId xmlns:a16="http://schemas.microsoft.com/office/drawing/2014/main" id="{0379213F-56D2-4DA0-9B95-9C515ED10B7B}"/>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9F5DE684-FE6E-45A2-B4EC-8E3954EA17D1}"/>
                </a:ext>
              </a:extLst>
            </p:cNvPr>
            <p:cNvGrpSpPr/>
            <p:nvPr/>
          </p:nvGrpSpPr>
          <p:grpSpPr>
            <a:xfrm>
              <a:off x="291034" y="529394"/>
              <a:ext cx="8561932" cy="463904"/>
              <a:chOff x="45732" y="81885"/>
              <a:chExt cx="8561932" cy="368034"/>
            </a:xfrm>
          </p:grpSpPr>
          <p:sp>
            <p:nvSpPr>
              <p:cNvPr id="33" name="Arrow: Pentagon 32">
                <a:extLst>
                  <a:ext uri="{FF2B5EF4-FFF2-40B4-BE49-F238E27FC236}">
                    <a16:creationId xmlns:a16="http://schemas.microsoft.com/office/drawing/2014/main" id="{4A0B9DEE-4A8C-4F85-9144-187EAA6ADDFB}"/>
                  </a:ext>
                </a:extLst>
              </p:cNvPr>
              <p:cNvSpPr/>
              <p:nvPr/>
            </p:nvSpPr>
            <p:spPr>
              <a:xfrm>
                <a:off x="91531" y="81886"/>
                <a:ext cx="2080755" cy="327547"/>
              </a:xfrm>
              <a:prstGeom prst="homePlate">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Chevron 33">
                <a:extLst>
                  <a:ext uri="{FF2B5EF4-FFF2-40B4-BE49-F238E27FC236}">
                    <a16:creationId xmlns:a16="http://schemas.microsoft.com/office/drawing/2014/main" id="{D561DA8F-BD26-4041-8BED-B88744A65EF1}"/>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Arrow: Chevron 34">
                <a:extLst>
                  <a:ext uri="{FF2B5EF4-FFF2-40B4-BE49-F238E27FC236}">
                    <a16:creationId xmlns:a16="http://schemas.microsoft.com/office/drawing/2014/main" id="{F1492763-BC21-48FB-89C8-8E920DD84049}"/>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Chevron 35">
                <a:extLst>
                  <a:ext uri="{FF2B5EF4-FFF2-40B4-BE49-F238E27FC236}">
                    <a16:creationId xmlns:a16="http://schemas.microsoft.com/office/drawing/2014/main" id="{5DEBBECA-425F-48BC-9001-BBAC5BD86A55}"/>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4DEF84AC-98AA-409B-84B7-30FB7CE27FCB}"/>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38" name="TextBox 37">
                <a:extLst>
                  <a:ext uri="{FF2B5EF4-FFF2-40B4-BE49-F238E27FC236}">
                    <a16:creationId xmlns:a16="http://schemas.microsoft.com/office/drawing/2014/main" id="{E5610E0A-DBBC-47CC-808B-33B55083FBE8}"/>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39" name="TextBox 38">
                <a:extLst>
                  <a:ext uri="{FF2B5EF4-FFF2-40B4-BE49-F238E27FC236}">
                    <a16:creationId xmlns:a16="http://schemas.microsoft.com/office/drawing/2014/main" id="{0D72D915-AF66-4610-948F-B23133622F56}"/>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40" name="TextBox 39">
                <a:extLst>
                  <a:ext uri="{FF2B5EF4-FFF2-40B4-BE49-F238E27FC236}">
                    <a16:creationId xmlns:a16="http://schemas.microsoft.com/office/drawing/2014/main" id="{B4A2BD1E-CE82-418A-9F0E-D3D6B03004E2}"/>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32" name="TextBox 31">
              <a:extLst>
                <a:ext uri="{FF2B5EF4-FFF2-40B4-BE49-F238E27FC236}">
                  <a16:creationId xmlns:a16="http://schemas.microsoft.com/office/drawing/2014/main" id="{BB72F05F-46B0-41BB-A38F-FDE8B93F38EF}"/>
                </a:ext>
              </a:extLst>
            </p:cNvPr>
            <p:cNvSpPr txBox="1"/>
            <p:nvPr/>
          </p:nvSpPr>
          <p:spPr>
            <a:xfrm>
              <a:off x="360894" y="151099"/>
              <a:ext cx="198226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60577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82</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164556" y="1002743"/>
            <a:ext cx="8646640" cy="307777"/>
          </a:xfrm>
          <a:prstGeom prst="rect">
            <a:avLst/>
          </a:prstGeom>
          <a:noFill/>
        </p:spPr>
        <p:txBody>
          <a:bodyPr wrap="square">
            <a:spAutoFit/>
          </a:bodyPr>
          <a:lstStyle/>
          <a:p>
            <a:pPr marL="127000" marR="0">
              <a:spcBef>
                <a:spcPts val="0"/>
              </a:spcBef>
              <a:spcAft>
                <a:spcPts val="6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Rules, ta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3" name="Picture 22">
            <a:extLst>
              <a:ext uri="{FF2B5EF4-FFF2-40B4-BE49-F238E27FC236}">
                <a16:creationId xmlns:a16="http://schemas.microsoft.com/office/drawing/2014/main" id="{D6CB05BC-F60D-4B7C-A0E6-2FA8626E506E}"/>
              </a:ext>
            </a:extLst>
          </p:cNvPr>
          <p:cNvPicPr/>
          <p:nvPr/>
        </p:nvPicPr>
        <p:blipFill>
          <a:blip r:embed="rId3"/>
          <a:stretch>
            <a:fillRect/>
          </a:stretch>
        </p:blipFill>
        <p:spPr>
          <a:xfrm>
            <a:off x="791645" y="1479611"/>
            <a:ext cx="6903431" cy="3240590"/>
          </a:xfrm>
          <a:prstGeom prst="rect">
            <a:avLst/>
          </a:prstGeom>
          <a:noFill/>
          <a:ln>
            <a:noFill/>
          </a:ln>
        </p:spPr>
      </p:pic>
    </p:spTree>
    <p:extLst>
      <p:ext uri="{BB962C8B-B14F-4D97-AF65-F5344CB8AC3E}">
        <p14:creationId xmlns:p14="http://schemas.microsoft.com/office/powerpoint/2010/main" val="3689771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83</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91531" y="1002815"/>
            <a:ext cx="8979444" cy="523220"/>
          </a:xfrm>
          <a:prstGeom prst="rect">
            <a:avLst/>
          </a:prstGeom>
          <a:noFill/>
        </p:spPr>
        <p:txBody>
          <a:bodyPr wrap="square">
            <a:spAutoFit/>
          </a:bodyPr>
          <a:lstStyle/>
          <a:p>
            <a:pPr marL="127000" marR="0">
              <a:spcBef>
                <a:spcPts val="0"/>
              </a:spcBef>
              <a:spcAft>
                <a:spcPts val="6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Với Xác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uất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(Probalility) là 100%, độ quan trọng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(Importance) là 1.021 có luật là tổng số chiến dịch Marketing được chấp thuận &gt;= 25  thì tổng tiền chi trả &gt;= 1660.41  (Num Catalog Purchases &gt;= 25 -&gt; Total Spent &gt;= 1660.4108005376)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4" name="Picture 23">
            <a:extLst>
              <a:ext uri="{FF2B5EF4-FFF2-40B4-BE49-F238E27FC236}">
                <a16:creationId xmlns:a16="http://schemas.microsoft.com/office/drawing/2014/main" id="{02526B5A-3D2F-41BA-9353-03456683EF44}"/>
              </a:ext>
            </a:extLst>
          </p:cNvPr>
          <p:cNvPicPr/>
          <p:nvPr/>
        </p:nvPicPr>
        <p:blipFill>
          <a:blip r:embed="rId3"/>
          <a:stretch>
            <a:fillRect/>
          </a:stretch>
        </p:blipFill>
        <p:spPr>
          <a:xfrm>
            <a:off x="1573584" y="1630665"/>
            <a:ext cx="5653864" cy="3180171"/>
          </a:xfrm>
          <a:prstGeom prst="rect">
            <a:avLst/>
          </a:prstGeom>
          <a:noFill/>
          <a:ln>
            <a:noFill/>
          </a:ln>
        </p:spPr>
      </p:pic>
    </p:spTree>
    <p:extLst>
      <p:ext uri="{BB962C8B-B14F-4D97-AF65-F5344CB8AC3E}">
        <p14:creationId xmlns:p14="http://schemas.microsoft.com/office/powerpoint/2010/main" val="40947274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84</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91531" y="1002815"/>
            <a:ext cx="8979444" cy="523220"/>
          </a:xfrm>
          <a:prstGeom prst="rect">
            <a:avLst/>
          </a:prstGeom>
          <a:noFill/>
        </p:spPr>
        <p:txBody>
          <a:bodyPr wrap="square">
            <a:spAutoFit/>
          </a:bodyPr>
          <a:lstStyle/>
          <a:p>
            <a:pPr marL="127000" marR="0">
              <a:spcBef>
                <a:spcPts val="0"/>
              </a:spcBef>
              <a:spcAft>
                <a:spcPts val="6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Với Xác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uất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(Probalility) là 84.2%, độ quan trọng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(Importance) là 1.275 có luật là số hóa đơn giảm giá &lt; 2 thì tổng tiền chi trả &lt; 245.44  (Num Catalog Purchases &lt; 2 -&gt; Total Spent &lt; 245.4445336576)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3" name="Picture 22">
            <a:extLst>
              <a:ext uri="{FF2B5EF4-FFF2-40B4-BE49-F238E27FC236}">
                <a16:creationId xmlns:a16="http://schemas.microsoft.com/office/drawing/2014/main" id="{15B1EEB4-CA17-4E5B-BC66-538FB4DF751D}"/>
              </a:ext>
            </a:extLst>
          </p:cNvPr>
          <p:cNvPicPr/>
          <p:nvPr/>
        </p:nvPicPr>
        <p:blipFill>
          <a:blip r:embed="rId3"/>
          <a:stretch>
            <a:fillRect/>
          </a:stretch>
        </p:blipFill>
        <p:spPr>
          <a:xfrm>
            <a:off x="854076" y="1624338"/>
            <a:ext cx="7053782" cy="2997560"/>
          </a:xfrm>
          <a:prstGeom prst="rect">
            <a:avLst/>
          </a:prstGeom>
          <a:noFill/>
          <a:ln>
            <a:noFill/>
          </a:ln>
        </p:spPr>
      </p:pic>
    </p:spTree>
    <p:extLst>
      <p:ext uri="{BB962C8B-B14F-4D97-AF65-F5344CB8AC3E}">
        <p14:creationId xmlns:p14="http://schemas.microsoft.com/office/powerpoint/2010/main" val="23986258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85</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91531" y="1002815"/>
            <a:ext cx="8979444" cy="523220"/>
          </a:xfrm>
          <a:prstGeom prst="rect">
            <a:avLst/>
          </a:prstGeom>
          <a:noFill/>
        </p:spPr>
        <p:txBody>
          <a:bodyPr wrap="square">
            <a:spAutoFit/>
          </a:bodyPr>
          <a:lstStyle/>
          <a:p>
            <a:pPr marL="127000" marR="0">
              <a:spcBef>
                <a:spcPts val="0"/>
              </a:spcBef>
              <a:spcAft>
                <a:spcPts val="6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Với Xác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uất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(Probalility) là 45.6%, độ quan trọng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(Importance) là 1.353 có luật là tổng số chiến dịch Marketing được chấp thuận &lt; 2 thì tổng tiền chi trả &lt; 245.44  (Total Campaigns Accepted &lt; 2 -&gt; Total Spent &lt; 245.4445336576)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4" name="Picture 23">
            <a:extLst>
              <a:ext uri="{FF2B5EF4-FFF2-40B4-BE49-F238E27FC236}">
                <a16:creationId xmlns:a16="http://schemas.microsoft.com/office/drawing/2014/main" id="{1F5F5BEB-2C88-4C99-B7E0-C315D7218E70}"/>
              </a:ext>
            </a:extLst>
          </p:cNvPr>
          <p:cNvPicPr/>
          <p:nvPr/>
        </p:nvPicPr>
        <p:blipFill>
          <a:blip r:embed="rId3"/>
          <a:stretch>
            <a:fillRect/>
          </a:stretch>
        </p:blipFill>
        <p:spPr>
          <a:xfrm>
            <a:off x="924149" y="1868655"/>
            <a:ext cx="6998672" cy="2508926"/>
          </a:xfrm>
          <a:prstGeom prst="rect">
            <a:avLst/>
          </a:prstGeom>
          <a:noFill/>
          <a:ln>
            <a:noFill/>
          </a:ln>
        </p:spPr>
      </p:pic>
    </p:spTree>
    <p:extLst>
      <p:ext uri="{BB962C8B-B14F-4D97-AF65-F5344CB8AC3E}">
        <p14:creationId xmlns:p14="http://schemas.microsoft.com/office/powerpoint/2010/main" val="1274930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86</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91531" y="1002815"/>
            <a:ext cx="8719665" cy="523220"/>
          </a:xfrm>
          <a:prstGeom prst="rect">
            <a:avLst/>
          </a:prstGeom>
          <a:noFill/>
        </p:spPr>
        <p:txBody>
          <a:bodyPr wrap="square">
            <a:spAutoFit/>
          </a:bodyPr>
          <a:lstStyle/>
          <a:p>
            <a:pPr marL="127000" marR="0">
              <a:spcBef>
                <a:spcPts val="0"/>
              </a:spcBef>
              <a:spcAft>
                <a:spcPts val="6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Với </a:t>
            </a:r>
            <a:r>
              <a:rPr lang="en-US" dirty="0">
                <a:latin typeface="Times New Roman" panose="02020603050405020304" pitchFamily="18" charset="0"/>
                <a:ea typeface="Calibri" panose="020F0502020204030204" pitchFamily="34" charset="0"/>
                <a:cs typeface="Times New Roman" panose="02020603050405020304" pitchFamily="18" charset="0"/>
              </a:rPr>
              <a:t>X</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ác </a:t>
            </a:r>
            <a:r>
              <a:rPr lang="en-US" dirty="0">
                <a:latin typeface="Times New Roman" panose="02020603050405020304" pitchFamily="18" charset="0"/>
                <a:ea typeface="Calibri" panose="020F0502020204030204" pitchFamily="34" charset="0"/>
                <a:cs typeface="Times New Roman" panose="02020603050405020304" pitchFamily="18" charset="0"/>
              </a:rPr>
              <a:t>S</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uất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(Probalility) là 100%, độ quan trọng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(Importance) là 0.301 có luật là phàn nàn của khách hàng = 0 - 1 thì phàn nàn = 0 - 1 (Total Campaigns Accepted &lt; 2 -&gt; Total Spent &lt; 245.4445336576)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3" name="Picture 22">
            <a:extLst>
              <a:ext uri="{FF2B5EF4-FFF2-40B4-BE49-F238E27FC236}">
                <a16:creationId xmlns:a16="http://schemas.microsoft.com/office/drawing/2014/main" id="{7A9D2572-7DCD-4F76-893B-7D3497B926D5}"/>
              </a:ext>
            </a:extLst>
          </p:cNvPr>
          <p:cNvPicPr/>
          <p:nvPr/>
        </p:nvPicPr>
        <p:blipFill>
          <a:blip r:embed="rId3"/>
          <a:stretch>
            <a:fillRect/>
          </a:stretch>
        </p:blipFill>
        <p:spPr>
          <a:xfrm>
            <a:off x="707613" y="1748305"/>
            <a:ext cx="7487499" cy="2749626"/>
          </a:xfrm>
          <a:prstGeom prst="rect">
            <a:avLst/>
          </a:prstGeom>
          <a:noFill/>
          <a:ln>
            <a:noFill/>
          </a:ln>
        </p:spPr>
      </p:pic>
    </p:spTree>
    <p:extLst>
      <p:ext uri="{BB962C8B-B14F-4D97-AF65-F5344CB8AC3E}">
        <p14:creationId xmlns:p14="http://schemas.microsoft.com/office/powerpoint/2010/main" val="2664167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87</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91531" y="1002815"/>
            <a:ext cx="8719665" cy="815608"/>
          </a:xfrm>
          <a:prstGeom prst="rect">
            <a:avLst/>
          </a:prstGeom>
          <a:noFill/>
        </p:spPr>
        <p:txBody>
          <a:bodyPr wrap="square">
            <a:spAutoFit/>
          </a:bodyPr>
          <a:lstStyle/>
          <a:p>
            <a:pPr marL="127000" marR="0">
              <a:spcBef>
                <a:spcPts val="0"/>
              </a:spcBef>
              <a:spcAft>
                <a:spcPts val="600"/>
              </a:spcAft>
            </a:pPr>
            <a:r>
              <a:rPr lang="vi-VN" sz="1400" b="1" dirty="0">
                <a:effectLst/>
                <a:latin typeface="Times New Roman" panose="02020603050405020304" pitchFamily="18" charset="0"/>
                <a:ea typeface="Calibri" panose="020F0502020204030204" pitchFamily="34" charset="0"/>
                <a:cs typeface="Times New Roman" panose="02020603050405020304" pitchFamily="18" charset="0"/>
              </a:rPr>
              <a:t>Dựa trên ItemSets, ta có:</a:t>
            </a:r>
          </a:p>
          <a:p>
            <a:pPr marL="127000" marR="0">
              <a:spcBef>
                <a:spcPts val="0"/>
              </a:spcBef>
              <a:spcAft>
                <a:spcPts val="6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Với tần suất kết hợp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(Support) 1552, có kích thướt(Size) 2 thuộc tính là phản hồi = 0 - 1 và phàn nàn = 0 – 1</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(Response = 0 - 1, Complain = 0 - 1)</a:t>
            </a: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4" name="Picture 23">
            <a:extLst>
              <a:ext uri="{FF2B5EF4-FFF2-40B4-BE49-F238E27FC236}">
                <a16:creationId xmlns:a16="http://schemas.microsoft.com/office/drawing/2014/main" id="{00FFCF2F-2587-4124-8C37-575DA82F7AD0}"/>
              </a:ext>
            </a:extLst>
          </p:cNvPr>
          <p:cNvPicPr/>
          <p:nvPr/>
        </p:nvPicPr>
        <p:blipFill>
          <a:blip r:embed="rId3"/>
          <a:stretch>
            <a:fillRect/>
          </a:stretch>
        </p:blipFill>
        <p:spPr>
          <a:xfrm>
            <a:off x="1184685" y="1923053"/>
            <a:ext cx="6723173" cy="2691052"/>
          </a:xfrm>
          <a:prstGeom prst="rect">
            <a:avLst/>
          </a:prstGeom>
          <a:noFill/>
          <a:ln>
            <a:noFill/>
          </a:ln>
        </p:spPr>
      </p:pic>
    </p:spTree>
    <p:extLst>
      <p:ext uri="{BB962C8B-B14F-4D97-AF65-F5344CB8AC3E}">
        <p14:creationId xmlns:p14="http://schemas.microsoft.com/office/powerpoint/2010/main" val="22221642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88</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91531" y="1002815"/>
            <a:ext cx="8719665" cy="523220"/>
          </a:xfrm>
          <a:prstGeom prst="rect">
            <a:avLst/>
          </a:prstGeom>
          <a:noFill/>
        </p:spPr>
        <p:txBody>
          <a:bodyPr wrap="square">
            <a:spAutoFit/>
          </a:bodyPr>
          <a:lstStyle/>
          <a:p>
            <a:pPr marL="127000" marR="0">
              <a:spcBef>
                <a:spcPts val="0"/>
              </a:spcBef>
              <a:spcAft>
                <a:spcPts val="6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Với tần suất kết hợp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(Support) 1455, có kích thướt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(Size) 3 thuộc tính là tổng số chiến dịch Marketing được chấp thuận &lt; 2, phản hồi = 0 - 1 và phàn nàn = 0 - 1(Total Campaigns Accepted &lt; 2, Response = 0 - 1, Complain = 0 - 1)</a:t>
            </a: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3" name="Picture 22">
            <a:extLst>
              <a:ext uri="{FF2B5EF4-FFF2-40B4-BE49-F238E27FC236}">
                <a16:creationId xmlns:a16="http://schemas.microsoft.com/office/drawing/2014/main" id="{C0AC6496-426A-42EF-AA4D-15E3F024D27B}"/>
              </a:ext>
            </a:extLst>
          </p:cNvPr>
          <p:cNvPicPr/>
          <p:nvPr/>
        </p:nvPicPr>
        <p:blipFill>
          <a:blip r:embed="rId3"/>
          <a:stretch>
            <a:fillRect/>
          </a:stretch>
        </p:blipFill>
        <p:spPr>
          <a:xfrm>
            <a:off x="847545" y="1714551"/>
            <a:ext cx="7151879" cy="3005650"/>
          </a:xfrm>
          <a:prstGeom prst="rect">
            <a:avLst/>
          </a:prstGeom>
          <a:noFill/>
          <a:ln>
            <a:noFill/>
          </a:ln>
        </p:spPr>
      </p:pic>
    </p:spTree>
    <p:extLst>
      <p:ext uri="{BB962C8B-B14F-4D97-AF65-F5344CB8AC3E}">
        <p14:creationId xmlns:p14="http://schemas.microsoft.com/office/powerpoint/2010/main" val="491024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89</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91531" y="1002815"/>
            <a:ext cx="8719665" cy="523220"/>
          </a:xfrm>
          <a:prstGeom prst="rect">
            <a:avLst/>
          </a:prstGeom>
          <a:noFill/>
        </p:spPr>
        <p:txBody>
          <a:bodyPr wrap="square">
            <a:spAutoFit/>
          </a:bodyPr>
          <a:lstStyle/>
          <a:p>
            <a:pPr marL="127000" marR="0">
              <a:spcBef>
                <a:spcPts val="0"/>
              </a:spcBef>
              <a:spcAft>
                <a:spcPts val="6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Với tần suất kết hợp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(Support) 644, có kích thướt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(Size) 3 thuộc tính là tổng số tiền chi trả &lt; 245.444, phản hồi = 0 - 1 và phàn nàn = 0 - 1(Total Spent &lt; 245.4445336576, Response = 0 - 1, Complain = 0 - 1)</a:t>
            </a: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4" name="Picture 23">
            <a:extLst>
              <a:ext uri="{FF2B5EF4-FFF2-40B4-BE49-F238E27FC236}">
                <a16:creationId xmlns:a16="http://schemas.microsoft.com/office/drawing/2014/main" id="{0880A576-7AC4-4324-9590-5B14091F1D96}"/>
              </a:ext>
            </a:extLst>
          </p:cNvPr>
          <p:cNvPicPr/>
          <p:nvPr/>
        </p:nvPicPr>
        <p:blipFill>
          <a:blip r:embed="rId3"/>
          <a:stretch>
            <a:fillRect/>
          </a:stretch>
        </p:blipFill>
        <p:spPr>
          <a:xfrm>
            <a:off x="1088317" y="1605762"/>
            <a:ext cx="6827279" cy="3034712"/>
          </a:xfrm>
          <a:prstGeom prst="rect">
            <a:avLst/>
          </a:prstGeom>
          <a:noFill/>
          <a:ln>
            <a:noFill/>
          </a:ln>
        </p:spPr>
      </p:pic>
    </p:spTree>
    <p:extLst>
      <p:ext uri="{BB962C8B-B14F-4D97-AF65-F5344CB8AC3E}">
        <p14:creationId xmlns:p14="http://schemas.microsoft.com/office/powerpoint/2010/main" val="183515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9</a:t>
            </a:fld>
            <a:endParaRPr sz="1800" b="1" dirty="0">
              <a:latin typeface="Times New Roman" panose="02020603050405020304" pitchFamily="18" charset="0"/>
              <a:cs typeface="Times New Roman" panose="02020603050405020304" pitchFamily="18" charset="0"/>
            </a:endParaRPr>
          </a:p>
        </p:txBody>
      </p:sp>
      <p:sp>
        <p:nvSpPr>
          <p:cNvPr id="5" name="Google Shape;406;p19">
            <a:extLst>
              <a:ext uri="{FF2B5EF4-FFF2-40B4-BE49-F238E27FC236}">
                <a16:creationId xmlns:a16="http://schemas.microsoft.com/office/drawing/2014/main" id="{E2A7118D-2542-4A73-9187-70BF8C426022}"/>
              </a:ext>
            </a:extLst>
          </p:cNvPr>
          <p:cNvSpPr txBox="1">
            <a:spLocks noGrp="1"/>
          </p:cNvSpPr>
          <p:nvPr>
            <p:ph type="title"/>
          </p:nvPr>
        </p:nvSpPr>
        <p:spPr>
          <a:xfrm>
            <a:off x="965493" y="139554"/>
            <a:ext cx="3018204" cy="5234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err="1">
                <a:latin typeface="Times New Roman" panose="02020603050405020304" pitchFamily="18" charset="0"/>
                <a:cs typeface="Times New Roman" panose="02020603050405020304" pitchFamily="18" charset="0"/>
              </a:rPr>
              <a:t>Thuộc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sz="24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C7A6869-1633-4175-B7D2-C980CB8628C0}"/>
              </a:ext>
            </a:extLst>
          </p:cNvPr>
          <p:cNvPicPr>
            <a:picLocks noChangeAspect="1"/>
          </p:cNvPicPr>
          <p:nvPr/>
        </p:nvPicPr>
        <p:blipFill>
          <a:blip r:embed="rId3"/>
          <a:stretch>
            <a:fillRect/>
          </a:stretch>
        </p:blipFill>
        <p:spPr>
          <a:xfrm>
            <a:off x="395813" y="733355"/>
            <a:ext cx="3365142" cy="4210879"/>
          </a:xfrm>
          <a:prstGeom prst="rect">
            <a:avLst/>
          </a:prstGeom>
        </p:spPr>
      </p:pic>
      <p:pic>
        <p:nvPicPr>
          <p:cNvPr id="9" name="Picture 8">
            <a:extLst>
              <a:ext uri="{FF2B5EF4-FFF2-40B4-BE49-F238E27FC236}">
                <a16:creationId xmlns:a16="http://schemas.microsoft.com/office/drawing/2014/main" id="{EE0B9540-DFEF-4B50-9A1F-388D725F0B51}"/>
              </a:ext>
            </a:extLst>
          </p:cNvPr>
          <p:cNvPicPr>
            <a:picLocks noChangeAspect="1"/>
          </p:cNvPicPr>
          <p:nvPr/>
        </p:nvPicPr>
        <p:blipFill>
          <a:blip r:embed="rId4"/>
          <a:stretch>
            <a:fillRect/>
          </a:stretch>
        </p:blipFill>
        <p:spPr>
          <a:xfrm>
            <a:off x="3898806" y="706122"/>
            <a:ext cx="3584102" cy="4210879"/>
          </a:xfrm>
          <a:prstGeom prst="rect">
            <a:avLst/>
          </a:prstGeom>
        </p:spPr>
      </p:pic>
    </p:spTree>
    <p:extLst>
      <p:ext uri="{BB962C8B-B14F-4D97-AF65-F5344CB8AC3E}">
        <p14:creationId xmlns:p14="http://schemas.microsoft.com/office/powerpoint/2010/main" val="272567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50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0" fill="hold"/>
                                        <p:tgtEl>
                                          <p:spTgt spid="9"/>
                                        </p:tgtEl>
                                        <p:attrNameLst>
                                          <p:attrName>ppt_x</p:attrName>
                                        </p:attrNameLst>
                                      </p:cBhvr>
                                      <p:tavLst>
                                        <p:tav tm="0">
                                          <p:val>
                                            <p:strVal val="#ppt_x"/>
                                          </p:val>
                                        </p:tav>
                                        <p:tav tm="100000">
                                          <p:val>
                                            <p:strVal val="#ppt_x"/>
                                          </p:val>
                                        </p:tav>
                                      </p:tavLst>
                                    </p:anim>
                                    <p:anim calcmode="lin" valueType="num">
                                      <p:cBhvr additive="base">
                                        <p:cTn id="14"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90</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91531" y="1002815"/>
            <a:ext cx="8719665" cy="307777"/>
          </a:xfrm>
          <a:prstGeom prst="rect">
            <a:avLst/>
          </a:prstGeom>
          <a:noFill/>
        </p:spPr>
        <p:txBody>
          <a:bodyPr wrap="square">
            <a:spAutoFit/>
          </a:bodyPr>
          <a:lstStyle/>
          <a:p>
            <a:pPr marL="127000" marR="0">
              <a:spcBef>
                <a:spcPts val="0"/>
              </a:spcBef>
              <a:spcAft>
                <a:spcPts val="6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Dependency Network, ta </a:t>
            </a: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1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3" name="Picture 22">
            <a:extLst>
              <a:ext uri="{FF2B5EF4-FFF2-40B4-BE49-F238E27FC236}">
                <a16:creationId xmlns:a16="http://schemas.microsoft.com/office/drawing/2014/main" id="{8B4DE17D-7E66-44F8-A28E-D80C6F785E7F}"/>
              </a:ext>
            </a:extLst>
          </p:cNvPr>
          <p:cNvPicPr/>
          <p:nvPr/>
        </p:nvPicPr>
        <p:blipFill>
          <a:blip r:embed="rId3"/>
          <a:stretch>
            <a:fillRect/>
          </a:stretch>
        </p:blipFill>
        <p:spPr>
          <a:xfrm>
            <a:off x="899617" y="1371141"/>
            <a:ext cx="7204680" cy="3399942"/>
          </a:xfrm>
          <a:prstGeom prst="rect">
            <a:avLst/>
          </a:prstGeom>
          <a:noFill/>
          <a:ln>
            <a:noFill/>
          </a:ln>
        </p:spPr>
      </p:pic>
    </p:spTree>
    <p:extLst>
      <p:ext uri="{BB962C8B-B14F-4D97-AF65-F5344CB8AC3E}">
        <p14:creationId xmlns:p14="http://schemas.microsoft.com/office/powerpoint/2010/main" val="42064376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91</a:t>
            </a:fld>
            <a:endParaRPr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028295-7B1E-4A0D-8C2E-A23600D108AA}"/>
              </a:ext>
            </a:extLst>
          </p:cNvPr>
          <p:cNvSpPr txBox="1"/>
          <p:nvPr/>
        </p:nvSpPr>
        <p:spPr>
          <a:xfrm>
            <a:off x="91531" y="1002815"/>
            <a:ext cx="8719665" cy="307777"/>
          </a:xfrm>
          <a:prstGeom prst="rect">
            <a:avLst/>
          </a:prstGeom>
          <a:noFill/>
        </p:spPr>
        <p:txBody>
          <a:bodyPr wrap="square">
            <a:spAutoFit/>
          </a:bodyPr>
          <a:lstStyle/>
          <a:p>
            <a:pPr marL="127000" marR="0">
              <a:spcBef>
                <a:spcPts val="0"/>
              </a:spcBef>
              <a:spcAft>
                <a:spcPts val="6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Với Total Campaigns Accepted &lt; 2, Num Catalog Purchases &lt; 2 ảnh hưởng mạnh nhất đến Total Spent &lt; 245.444</a:t>
            </a:r>
          </a:p>
        </p:txBody>
      </p:sp>
      <p:sp>
        <p:nvSpPr>
          <p:cNvPr id="8" name="TextBox 7">
            <a:extLst>
              <a:ext uri="{FF2B5EF4-FFF2-40B4-BE49-F238E27FC236}">
                <a16:creationId xmlns:a16="http://schemas.microsoft.com/office/drawing/2014/main" id="{666DC08A-0411-426E-9410-2CBCF1D3A36D}"/>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98962CD-5281-4ED1-BF50-61C9FC340032}"/>
              </a:ext>
            </a:extLst>
          </p:cNvPr>
          <p:cNvGrpSpPr/>
          <p:nvPr/>
        </p:nvGrpSpPr>
        <p:grpSpPr>
          <a:xfrm>
            <a:off x="291034" y="142137"/>
            <a:ext cx="8561932" cy="851161"/>
            <a:chOff x="291034" y="142137"/>
            <a:chExt cx="8561932" cy="851161"/>
          </a:xfrm>
        </p:grpSpPr>
        <p:sp>
          <p:nvSpPr>
            <p:cNvPr id="12" name="Rectangle 11">
              <a:extLst>
                <a:ext uri="{FF2B5EF4-FFF2-40B4-BE49-F238E27FC236}">
                  <a16:creationId xmlns:a16="http://schemas.microsoft.com/office/drawing/2014/main" id="{F814962D-5363-432B-A88A-B0FF659ED117}"/>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F7F819-7208-4E9B-986A-F0E83DD697DA}"/>
                </a:ext>
              </a:extLst>
            </p:cNvPr>
            <p:cNvGrpSpPr/>
            <p:nvPr/>
          </p:nvGrpSpPr>
          <p:grpSpPr>
            <a:xfrm>
              <a:off x="291034" y="529394"/>
              <a:ext cx="8561932" cy="463904"/>
              <a:chOff x="45732" y="81885"/>
              <a:chExt cx="8561932" cy="368034"/>
            </a:xfrm>
          </p:grpSpPr>
          <p:sp>
            <p:nvSpPr>
              <p:cNvPr id="15" name="Arrow: Pentagon 14">
                <a:extLst>
                  <a:ext uri="{FF2B5EF4-FFF2-40B4-BE49-F238E27FC236}">
                    <a16:creationId xmlns:a16="http://schemas.microsoft.com/office/drawing/2014/main" id="{D01ABC81-B51B-4ED5-BB38-9ECA5E8A3862}"/>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6812F91D-7DF5-4A62-8617-553A98BB6543}"/>
                  </a:ext>
                </a:extLst>
              </p:cNvPr>
              <p:cNvSpPr/>
              <p:nvPr/>
            </p:nvSpPr>
            <p:spPr>
              <a:xfrm>
                <a:off x="2074460" y="81885"/>
                <a:ext cx="2182195"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Chevron 16">
                <a:extLst>
                  <a:ext uri="{FF2B5EF4-FFF2-40B4-BE49-F238E27FC236}">
                    <a16:creationId xmlns:a16="http://schemas.microsoft.com/office/drawing/2014/main" id="{BE12CE3B-E915-4063-AE52-D5F3AAEB0FD6}"/>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5B23E24A-ECBB-4896-BA4D-FF416D0BD94B}"/>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8F9054C-FA69-43F7-9710-8833DCFCB441}"/>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0" name="TextBox 19">
                <a:extLst>
                  <a:ext uri="{FF2B5EF4-FFF2-40B4-BE49-F238E27FC236}">
                    <a16:creationId xmlns:a16="http://schemas.microsoft.com/office/drawing/2014/main" id="{C505A266-8B29-44E8-B7F9-3E09ABD5DE41}"/>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1" name="TextBox 20">
                <a:extLst>
                  <a:ext uri="{FF2B5EF4-FFF2-40B4-BE49-F238E27FC236}">
                    <a16:creationId xmlns:a16="http://schemas.microsoft.com/office/drawing/2014/main" id="{8DCB72EC-FFAB-4A35-9940-3B4F077ACC6D}"/>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2" name="TextBox 21">
                <a:extLst>
                  <a:ext uri="{FF2B5EF4-FFF2-40B4-BE49-F238E27FC236}">
                    <a16:creationId xmlns:a16="http://schemas.microsoft.com/office/drawing/2014/main" id="{662360FC-57C4-4254-8462-98DA1ECBCB95}"/>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EF751AC0-4EFF-4D85-AEE1-C5CE70C34BA4}"/>
                </a:ext>
              </a:extLst>
            </p:cNvPr>
            <p:cNvSpPr txBox="1"/>
            <p:nvPr/>
          </p:nvSpPr>
          <p:spPr>
            <a:xfrm>
              <a:off x="400479" y="142677"/>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pic>
        <p:nvPicPr>
          <p:cNvPr id="23" name="Picture 22">
            <a:extLst>
              <a:ext uri="{FF2B5EF4-FFF2-40B4-BE49-F238E27FC236}">
                <a16:creationId xmlns:a16="http://schemas.microsoft.com/office/drawing/2014/main" id="{6A45966A-107A-4A80-99BF-FC4CB2FC3C78}"/>
              </a:ext>
            </a:extLst>
          </p:cNvPr>
          <p:cNvPicPr/>
          <p:nvPr/>
        </p:nvPicPr>
        <p:blipFill>
          <a:blip r:embed="rId3"/>
          <a:stretch>
            <a:fillRect/>
          </a:stretch>
        </p:blipFill>
        <p:spPr>
          <a:xfrm>
            <a:off x="1115662" y="1390847"/>
            <a:ext cx="6912675" cy="3249099"/>
          </a:xfrm>
          <a:prstGeom prst="rect">
            <a:avLst/>
          </a:prstGeom>
          <a:noFill/>
          <a:ln>
            <a:noFill/>
          </a:ln>
        </p:spPr>
      </p:pic>
    </p:spTree>
    <p:extLst>
      <p:ext uri="{BB962C8B-B14F-4D97-AF65-F5344CB8AC3E}">
        <p14:creationId xmlns:p14="http://schemas.microsoft.com/office/powerpoint/2010/main" val="2816815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pic>
        <p:nvPicPr>
          <p:cNvPr id="28" name="Picture 27">
            <a:extLst>
              <a:ext uri="{FF2B5EF4-FFF2-40B4-BE49-F238E27FC236}">
                <a16:creationId xmlns:a16="http://schemas.microsoft.com/office/drawing/2014/main" id="{2CA32CBC-B919-4FAE-B285-B74C979E6DE1}"/>
              </a:ext>
            </a:extLst>
          </p:cNvPr>
          <p:cNvPicPr/>
          <p:nvPr/>
        </p:nvPicPr>
        <p:blipFill>
          <a:blip r:embed="rId3"/>
          <a:stretch>
            <a:fillRect/>
          </a:stretch>
        </p:blipFill>
        <p:spPr>
          <a:xfrm>
            <a:off x="1007064" y="1460386"/>
            <a:ext cx="6652836" cy="3134100"/>
          </a:xfrm>
          <a:prstGeom prst="rect">
            <a:avLst/>
          </a:prstGeom>
          <a:noFill/>
          <a:ln>
            <a:noFill/>
          </a:ln>
        </p:spPr>
      </p:pic>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92</a:t>
            </a:fld>
            <a:endParaRPr sz="1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93E1128-415F-4EA6-BB0A-68EDCA6B79A1}"/>
              </a:ext>
            </a:extLst>
          </p:cNvPr>
          <p:cNvSpPr txBox="1"/>
          <p:nvPr/>
        </p:nvSpPr>
        <p:spPr>
          <a:xfrm>
            <a:off x="640231" y="1041186"/>
            <a:ext cx="7623488" cy="320280"/>
          </a:xfrm>
          <a:prstGeom prst="rect">
            <a:avLst/>
          </a:prstGeom>
          <a:noFill/>
        </p:spPr>
        <p:txBody>
          <a:bodyPr wrap="square">
            <a:spAutoFit/>
          </a:bodyPr>
          <a:lstStyle/>
          <a:p>
            <a:pPr marL="254000" marR="0">
              <a:lnSpc>
                <a:spcPct val="115000"/>
              </a:lnSpc>
              <a:spcBef>
                <a:spcPts val="0"/>
              </a:spcBef>
              <a:spcAft>
                <a:spcPts val="1000"/>
              </a:spcAft>
            </a:pP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tiến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hành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so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sánh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độ</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chính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xác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của</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mô</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hình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Association Rule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dựa</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trên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Mining Accuracy Chart.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4563916D-304C-41A3-9383-1E777C464AFF}"/>
              </a:ext>
            </a:extLst>
          </p:cNvPr>
          <p:cNvGrpSpPr/>
          <p:nvPr/>
        </p:nvGrpSpPr>
        <p:grpSpPr>
          <a:xfrm>
            <a:off x="1054433" y="3048159"/>
            <a:ext cx="6558098" cy="1868842"/>
            <a:chOff x="1242877" y="1909089"/>
            <a:chExt cx="6558098" cy="1868842"/>
          </a:xfrm>
        </p:grpSpPr>
        <p:sp>
          <p:nvSpPr>
            <p:cNvPr id="2" name="Rectangle: Rounded Corners 1">
              <a:extLst>
                <a:ext uri="{FF2B5EF4-FFF2-40B4-BE49-F238E27FC236}">
                  <a16:creationId xmlns:a16="http://schemas.microsoft.com/office/drawing/2014/main" id="{8C310366-BF3B-4782-B7A5-6125CB4C6D04}"/>
                </a:ext>
              </a:extLst>
            </p:cNvPr>
            <p:cNvSpPr/>
            <p:nvPr/>
          </p:nvSpPr>
          <p:spPr>
            <a:xfrm>
              <a:off x="1242878" y="1909089"/>
              <a:ext cx="6558097" cy="1868842"/>
            </a:xfrm>
            <a:prstGeom prst="roundRect">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E108E84-BD07-43A9-9024-B45AAEBF6444}"/>
                </a:ext>
              </a:extLst>
            </p:cNvPr>
            <p:cNvSpPr txBox="1"/>
            <p:nvPr/>
          </p:nvSpPr>
          <p:spPr>
            <a:xfrm>
              <a:off x="1242877" y="2011070"/>
              <a:ext cx="6534149" cy="1664879"/>
            </a:xfrm>
            <a:prstGeom prst="rect">
              <a:avLst/>
            </a:prstGeom>
            <a:noFill/>
          </p:spPr>
          <p:txBody>
            <a:bodyPr wrap="square">
              <a:spAutoFit/>
            </a:bodyPr>
            <a:lstStyle/>
            <a:p>
              <a:pPr marL="254000" marR="0">
                <a:lnSpc>
                  <a:spcPct val="115000"/>
                </a:lnSpc>
                <a:spcBef>
                  <a:spcPts val="0"/>
                </a:spcBef>
                <a:spcAft>
                  <a:spcPts val="1000"/>
                </a:spcAft>
              </a:pPr>
              <a:r>
                <a:rPr lang="vi-VN" sz="18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Kết luận: Mô hình cho ra xác suất dự đoán cao, việc sử dụng Association Rule Model hỗ trợ việc kết hợp được những tập thuộc tính, từ đó ta có thể thu hẹp nhóm thuộc tính tối ưu để nâng cao chất lượng mua bán hàng, Association Rule Model cũng đạt được Score lên đến 1.0 dựa vào Lift Chart.</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F23CA6A-AC59-497C-A9A5-EC1546A4E551}"/>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82BDBC1C-46B1-4E14-B7CF-73D7DF7C4826}"/>
              </a:ext>
            </a:extLst>
          </p:cNvPr>
          <p:cNvGrpSpPr/>
          <p:nvPr/>
        </p:nvGrpSpPr>
        <p:grpSpPr>
          <a:xfrm>
            <a:off x="291034" y="142137"/>
            <a:ext cx="8561932" cy="851161"/>
            <a:chOff x="291034" y="142137"/>
            <a:chExt cx="8561932" cy="851161"/>
          </a:xfrm>
        </p:grpSpPr>
        <p:grpSp>
          <p:nvGrpSpPr>
            <p:cNvPr id="12" name="Group 11">
              <a:extLst>
                <a:ext uri="{FF2B5EF4-FFF2-40B4-BE49-F238E27FC236}">
                  <a16:creationId xmlns:a16="http://schemas.microsoft.com/office/drawing/2014/main" id="{650A8F5E-4B3C-4A01-B85B-8A5A08EB9F09}"/>
                </a:ext>
              </a:extLst>
            </p:cNvPr>
            <p:cNvGrpSpPr/>
            <p:nvPr/>
          </p:nvGrpSpPr>
          <p:grpSpPr>
            <a:xfrm>
              <a:off x="291034" y="142137"/>
              <a:ext cx="8561932" cy="851161"/>
              <a:chOff x="291034" y="142137"/>
              <a:chExt cx="8561932" cy="851161"/>
            </a:xfrm>
          </p:grpSpPr>
          <p:sp>
            <p:nvSpPr>
              <p:cNvPr id="14" name="Rectangle 13">
                <a:extLst>
                  <a:ext uri="{FF2B5EF4-FFF2-40B4-BE49-F238E27FC236}">
                    <a16:creationId xmlns:a16="http://schemas.microsoft.com/office/drawing/2014/main" id="{0E31288A-AE61-4011-A64D-702AFA37B615}"/>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F653E27-6CC8-492D-BF4D-469B752BAB29}"/>
                  </a:ext>
                </a:extLst>
              </p:cNvPr>
              <p:cNvGrpSpPr/>
              <p:nvPr/>
            </p:nvGrpSpPr>
            <p:grpSpPr>
              <a:xfrm>
                <a:off x="291034" y="529394"/>
                <a:ext cx="8561932" cy="463904"/>
                <a:chOff x="45732" y="81885"/>
                <a:chExt cx="8561932" cy="368034"/>
              </a:xfrm>
            </p:grpSpPr>
            <p:sp>
              <p:nvSpPr>
                <p:cNvPr id="19" name="Arrow: Pentagon 18">
                  <a:extLst>
                    <a:ext uri="{FF2B5EF4-FFF2-40B4-BE49-F238E27FC236}">
                      <a16:creationId xmlns:a16="http://schemas.microsoft.com/office/drawing/2014/main" id="{F9870332-A5EC-49DD-9FC4-5F1C0DAF8814}"/>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2F68CE5F-CB9F-450D-BE30-EAB061094FF5}"/>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Arrow: Chevron 20">
                  <a:extLst>
                    <a:ext uri="{FF2B5EF4-FFF2-40B4-BE49-F238E27FC236}">
                      <a16:creationId xmlns:a16="http://schemas.microsoft.com/office/drawing/2014/main" id="{91E32DE7-6872-4324-98BB-B9A71BA19FA7}"/>
                    </a:ext>
                  </a:extLst>
                </p:cNvPr>
                <p:cNvSpPr/>
                <p:nvPr/>
              </p:nvSpPr>
              <p:spPr>
                <a:xfrm>
                  <a:off x="4178183" y="81885"/>
                  <a:ext cx="2412831"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extLst>
                    <a:ext uri="{FF2B5EF4-FFF2-40B4-BE49-F238E27FC236}">
                      <a16:creationId xmlns:a16="http://schemas.microsoft.com/office/drawing/2014/main" id="{068D1F4D-03BB-40F0-B506-3FBCC0B8A1BE}"/>
                    </a:ext>
                  </a:extLst>
                </p:cNvPr>
                <p:cNvSpPr/>
                <p:nvPr/>
              </p:nvSpPr>
              <p:spPr>
                <a:xfrm>
                  <a:off x="6528374" y="81885"/>
                  <a:ext cx="2037520"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7184F61E-F9CF-4149-8ED5-7E2B01C72DCA}"/>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24" name="TextBox 23">
                  <a:extLst>
                    <a:ext uri="{FF2B5EF4-FFF2-40B4-BE49-F238E27FC236}">
                      <a16:creationId xmlns:a16="http://schemas.microsoft.com/office/drawing/2014/main" id="{326F65F5-4FD1-43AE-83AC-79F8D5FC2262}"/>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25" name="TextBox 24">
                  <a:extLst>
                    <a:ext uri="{FF2B5EF4-FFF2-40B4-BE49-F238E27FC236}">
                      <a16:creationId xmlns:a16="http://schemas.microsoft.com/office/drawing/2014/main" id="{0D271D39-896C-4E23-AAAD-ECBDAB8F2439}"/>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26" name="TextBox 25">
                  <a:extLst>
                    <a:ext uri="{FF2B5EF4-FFF2-40B4-BE49-F238E27FC236}">
                      <a16:creationId xmlns:a16="http://schemas.microsoft.com/office/drawing/2014/main" id="{8749A8B3-00A7-434F-932B-2633C60DB4F8}"/>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grpSp>
        <p:sp>
          <p:nvSpPr>
            <p:cNvPr id="27" name="TextBox 26">
              <a:extLst>
                <a:ext uri="{FF2B5EF4-FFF2-40B4-BE49-F238E27FC236}">
                  <a16:creationId xmlns:a16="http://schemas.microsoft.com/office/drawing/2014/main" id="{E9489DFA-5CCC-421F-BAB6-3D49995CDD09}"/>
                </a:ext>
              </a:extLst>
            </p:cNvPr>
            <p:cNvSpPr txBox="1"/>
            <p:nvPr/>
          </p:nvSpPr>
          <p:spPr>
            <a:xfrm>
              <a:off x="374724" y="157525"/>
              <a:ext cx="2037519"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a:t>
              </a:r>
            </a:p>
          </p:txBody>
        </p:sp>
      </p:grpSp>
    </p:spTree>
    <p:extLst>
      <p:ext uri="{BB962C8B-B14F-4D97-AF65-F5344CB8AC3E}">
        <p14:creationId xmlns:p14="http://schemas.microsoft.com/office/powerpoint/2010/main" val="245968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93</a:t>
            </a:fld>
            <a:endParaRPr sz="1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93E1128-415F-4EA6-BB0A-68EDCA6B79A1}"/>
              </a:ext>
            </a:extLst>
          </p:cNvPr>
          <p:cNvSpPr txBox="1"/>
          <p:nvPr/>
        </p:nvSpPr>
        <p:spPr>
          <a:xfrm>
            <a:off x="1423782" y="1030457"/>
            <a:ext cx="5999405" cy="320280"/>
          </a:xfrm>
          <a:prstGeom prst="rect">
            <a:avLst/>
          </a:prstGeom>
          <a:noFill/>
        </p:spPr>
        <p:txBody>
          <a:bodyPr wrap="square">
            <a:spAutoFit/>
          </a:bodyPr>
          <a:lstStyle/>
          <a:p>
            <a:pPr marL="254000" marR="0">
              <a:lnSpc>
                <a:spcPct val="115000"/>
              </a:lnSpc>
              <a:spcBef>
                <a:spcPts val="0"/>
              </a:spcBef>
              <a:spcAft>
                <a:spcPts val="1000"/>
              </a:spcAft>
            </a:pP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Cấu</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hình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thuộc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cần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dự</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đoán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điền</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giá</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trị</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thuộc</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2" name="TextBox 41">
            <a:extLst>
              <a:ext uri="{FF2B5EF4-FFF2-40B4-BE49-F238E27FC236}">
                <a16:creationId xmlns:a16="http://schemas.microsoft.com/office/drawing/2014/main" id="{34619742-A203-445C-96CA-3871ED616576}"/>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4EDAA70F-2BE4-45D3-82D5-BB5873DD2397}"/>
              </a:ext>
            </a:extLst>
          </p:cNvPr>
          <p:cNvGrpSpPr/>
          <p:nvPr/>
        </p:nvGrpSpPr>
        <p:grpSpPr>
          <a:xfrm>
            <a:off x="291034" y="142137"/>
            <a:ext cx="8561932" cy="851161"/>
            <a:chOff x="291034" y="142137"/>
            <a:chExt cx="8561932" cy="851161"/>
          </a:xfrm>
        </p:grpSpPr>
        <p:sp>
          <p:nvSpPr>
            <p:cNvPr id="44" name="Rectangle 43">
              <a:extLst>
                <a:ext uri="{FF2B5EF4-FFF2-40B4-BE49-F238E27FC236}">
                  <a16:creationId xmlns:a16="http://schemas.microsoft.com/office/drawing/2014/main" id="{FAF55C25-4803-4888-A434-8A303E4920FD}"/>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03930A5-A6AA-40E6-BBE5-799A666729A5}"/>
                </a:ext>
              </a:extLst>
            </p:cNvPr>
            <p:cNvGrpSpPr/>
            <p:nvPr/>
          </p:nvGrpSpPr>
          <p:grpSpPr>
            <a:xfrm>
              <a:off x="291034" y="529394"/>
              <a:ext cx="8561932" cy="463904"/>
              <a:chOff x="45732" y="81885"/>
              <a:chExt cx="8561932" cy="368034"/>
            </a:xfrm>
          </p:grpSpPr>
          <p:sp>
            <p:nvSpPr>
              <p:cNvPr id="47" name="Arrow: Pentagon 46">
                <a:extLst>
                  <a:ext uri="{FF2B5EF4-FFF2-40B4-BE49-F238E27FC236}">
                    <a16:creationId xmlns:a16="http://schemas.microsoft.com/office/drawing/2014/main" id="{AAD849E3-854E-4443-A8B0-C156C248CFE4}"/>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Chevron 47">
                <a:extLst>
                  <a:ext uri="{FF2B5EF4-FFF2-40B4-BE49-F238E27FC236}">
                    <a16:creationId xmlns:a16="http://schemas.microsoft.com/office/drawing/2014/main" id="{CC0A0B40-96FF-44AC-B8A3-8AF55C9563B9}"/>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hevron 48">
                <a:extLst>
                  <a:ext uri="{FF2B5EF4-FFF2-40B4-BE49-F238E27FC236}">
                    <a16:creationId xmlns:a16="http://schemas.microsoft.com/office/drawing/2014/main" id="{4736C14E-1035-4421-803D-3B49F6A1C073}"/>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Chevron 49">
                <a:extLst>
                  <a:ext uri="{FF2B5EF4-FFF2-40B4-BE49-F238E27FC236}">
                    <a16:creationId xmlns:a16="http://schemas.microsoft.com/office/drawing/2014/main" id="{886720EA-97EB-4525-9850-8FAD9004B62A}"/>
                  </a:ext>
                </a:extLst>
              </p:cNvPr>
              <p:cNvSpPr/>
              <p:nvPr/>
            </p:nvSpPr>
            <p:spPr>
              <a:xfrm>
                <a:off x="6528374" y="81885"/>
                <a:ext cx="2037520"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22196AF7-0E38-4B67-BC7F-24A08A4144BD}"/>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52" name="TextBox 51">
                <a:extLst>
                  <a:ext uri="{FF2B5EF4-FFF2-40B4-BE49-F238E27FC236}">
                    <a16:creationId xmlns:a16="http://schemas.microsoft.com/office/drawing/2014/main" id="{457ED3D7-685A-4645-855D-CDFE8D2A8EF8}"/>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53" name="TextBox 52">
                <a:extLst>
                  <a:ext uri="{FF2B5EF4-FFF2-40B4-BE49-F238E27FC236}">
                    <a16:creationId xmlns:a16="http://schemas.microsoft.com/office/drawing/2014/main" id="{1BDA77AC-A7CD-48B1-8051-31C61475476A}"/>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54" name="TextBox 53">
                <a:extLst>
                  <a:ext uri="{FF2B5EF4-FFF2-40B4-BE49-F238E27FC236}">
                    <a16:creationId xmlns:a16="http://schemas.microsoft.com/office/drawing/2014/main" id="{AE2C326F-C6FC-404D-A593-26A45FB53E8B}"/>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46" name="TextBox 45">
              <a:extLst>
                <a:ext uri="{FF2B5EF4-FFF2-40B4-BE49-F238E27FC236}">
                  <a16:creationId xmlns:a16="http://schemas.microsoft.com/office/drawing/2014/main" id="{D941FDDE-F1D1-461D-B086-FE7C79EE74FB}"/>
                </a:ext>
              </a:extLst>
            </p:cNvPr>
            <p:cNvSpPr txBox="1"/>
            <p:nvPr/>
          </p:nvSpPr>
          <p:spPr>
            <a:xfrm>
              <a:off x="357245" y="142677"/>
              <a:ext cx="208075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 </a:t>
              </a:r>
            </a:p>
          </p:txBody>
        </p:sp>
      </p:grpSp>
      <p:pic>
        <p:nvPicPr>
          <p:cNvPr id="56" name="Picture 55">
            <a:extLst>
              <a:ext uri="{FF2B5EF4-FFF2-40B4-BE49-F238E27FC236}">
                <a16:creationId xmlns:a16="http://schemas.microsoft.com/office/drawing/2014/main" id="{ABDDDFF9-11BB-41A9-B18A-AE453DF4F3D0}"/>
              </a:ext>
            </a:extLst>
          </p:cNvPr>
          <p:cNvPicPr/>
          <p:nvPr/>
        </p:nvPicPr>
        <p:blipFill>
          <a:blip r:embed="rId3"/>
          <a:stretch>
            <a:fillRect/>
          </a:stretch>
        </p:blipFill>
        <p:spPr>
          <a:xfrm>
            <a:off x="1695426" y="1419423"/>
            <a:ext cx="5267325" cy="3581400"/>
          </a:xfrm>
          <a:prstGeom prst="rect">
            <a:avLst/>
          </a:prstGeom>
          <a:noFill/>
          <a:ln>
            <a:noFill/>
          </a:ln>
        </p:spPr>
      </p:pic>
    </p:spTree>
    <p:extLst>
      <p:ext uri="{BB962C8B-B14F-4D97-AF65-F5344CB8AC3E}">
        <p14:creationId xmlns:p14="http://schemas.microsoft.com/office/powerpoint/2010/main" val="1662356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94</a:t>
            </a:fld>
            <a:endParaRPr sz="180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4619742-A203-445C-96CA-3871ED616576}"/>
              </a:ext>
            </a:extLst>
          </p:cNvPr>
          <p:cNvSpPr txBox="1"/>
          <p:nvPr/>
        </p:nvSpPr>
        <p:spPr>
          <a:xfrm>
            <a:off x="2466125" y="38743"/>
            <a:ext cx="3914720" cy="400110"/>
          </a:xfrm>
          <a:prstGeom prst="rect">
            <a:avLst/>
          </a:prstGeom>
          <a:noFill/>
        </p:spPr>
        <p:txBody>
          <a:bodyPr wrap="square" rtlCol="0">
            <a:spAutoFit/>
          </a:bodyPr>
          <a:lstStyle/>
          <a:p>
            <a:pPr algn="ct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02.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000" b="1" dirty="0">
                <a:solidFill>
                  <a:srgbClr val="0B87A1"/>
                </a:solidFill>
                <a:effectLst/>
                <a:latin typeface="Times New Roman" panose="02020603050405020304" pitchFamily="18" charset="0"/>
                <a:ea typeface="Calibri" panose="020F0502020204030204" pitchFamily="34" charset="0"/>
                <a:cs typeface="Times New Roman" panose="02020603050405020304" pitchFamily="18" charset="0"/>
              </a:rPr>
              <a:t> Data Mining </a:t>
            </a:r>
            <a:endParaRPr lang="en-US" sz="2000" dirty="0">
              <a:solidFill>
                <a:srgbClr val="0B87A1"/>
              </a:solidFill>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4EDAA70F-2BE4-45D3-82D5-BB5873DD2397}"/>
              </a:ext>
            </a:extLst>
          </p:cNvPr>
          <p:cNvGrpSpPr/>
          <p:nvPr/>
        </p:nvGrpSpPr>
        <p:grpSpPr>
          <a:xfrm>
            <a:off x="291034" y="142137"/>
            <a:ext cx="8561932" cy="851161"/>
            <a:chOff x="291034" y="142137"/>
            <a:chExt cx="8561932" cy="851161"/>
          </a:xfrm>
        </p:grpSpPr>
        <p:sp>
          <p:nvSpPr>
            <p:cNvPr id="44" name="Rectangle 43">
              <a:extLst>
                <a:ext uri="{FF2B5EF4-FFF2-40B4-BE49-F238E27FC236}">
                  <a16:creationId xmlns:a16="http://schemas.microsoft.com/office/drawing/2014/main" id="{FAF55C25-4803-4888-A434-8A303E4920FD}"/>
                </a:ext>
              </a:extLst>
            </p:cNvPr>
            <p:cNvSpPr/>
            <p:nvPr/>
          </p:nvSpPr>
          <p:spPr>
            <a:xfrm>
              <a:off x="336833" y="142137"/>
              <a:ext cx="1883358" cy="4001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03930A5-A6AA-40E6-BBE5-799A666729A5}"/>
                </a:ext>
              </a:extLst>
            </p:cNvPr>
            <p:cNvGrpSpPr/>
            <p:nvPr/>
          </p:nvGrpSpPr>
          <p:grpSpPr>
            <a:xfrm>
              <a:off x="291034" y="529394"/>
              <a:ext cx="8561932" cy="463904"/>
              <a:chOff x="45732" y="81885"/>
              <a:chExt cx="8561932" cy="368034"/>
            </a:xfrm>
          </p:grpSpPr>
          <p:sp>
            <p:nvSpPr>
              <p:cNvPr id="47" name="Arrow: Pentagon 46">
                <a:extLst>
                  <a:ext uri="{FF2B5EF4-FFF2-40B4-BE49-F238E27FC236}">
                    <a16:creationId xmlns:a16="http://schemas.microsoft.com/office/drawing/2014/main" id="{AAD849E3-854E-4443-A8B0-C156C248CFE4}"/>
                  </a:ext>
                </a:extLst>
              </p:cNvPr>
              <p:cNvSpPr/>
              <p:nvPr/>
            </p:nvSpPr>
            <p:spPr>
              <a:xfrm>
                <a:off x="91531" y="81886"/>
                <a:ext cx="2080755" cy="327547"/>
              </a:xfrm>
              <a:prstGeom prst="homePlate">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Chevron 47">
                <a:extLst>
                  <a:ext uri="{FF2B5EF4-FFF2-40B4-BE49-F238E27FC236}">
                    <a16:creationId xmlns:a16="http://schemas.microsoft.com/office/drawing/2014/main" id="{CC0A0B40-96FF-44AC-B8A3-8AF55C9563B9}"/>
                  </a:ext>
                </a:extLst>
              </p:cNvPr>
              <p:cNvSpPr/>
              <p:nvPr/>
            </p:nvSpPr>
            <p:spPr>
              <a:xfrm>
                <a:off x="2074460" y="81885"/>
                <a:ext cx="2182195"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hevron 48">
                <a:extLst>
                  <a:ext uri="{FF2B5EF4-FFF2-40B4-BE49-F238E27FC236}">
                    <a16:creationId xmlns:a16="http://schemas.microsoft.com/office/drawing/2014/main" id="{4736C14E-1035-4421-803D-3B49F6A1C073}"/>
                  </a:ext>
                </a:extLst>
              </p:cNvPr>
              <p:cNvSpPr/>
              <p:nvPr/>
            </p:nvSpPr>
            <p:spPr>
              <a:xfrm>
                <a:off x="4178183" y="81885"/>
                <a:ext cx="2412831" cy="327548"/>
              </a:xfrm>
              <a:prstGeom prst="chevron">
                <a:avLst/>
              </a:prstGeom>
              <a:solidFill>
                <a:srgbClr val="80B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Chevron 49">
                <a:extLst>
                  <a:ext uri="{FF2B5EF4-FFF2-40B4-BE49-F238E27FC236}">
                    <a16:creationId xmlns:a16="http://schemas.microsoft.com/office/drawing/2014/main" id="{886720EA-97EB-4525-9850-8FAD9004B62A}"/>
                  </a:ext>
                </a:extLst>
              </p:cNvPr>
              <p:cNvSpPr/>
              <p:nvPr/>
            </p:nvSpPr>
            <p:spPr>
              <a:xfrm>
                <a:off x="6528374" y="81885"/>
                <a:ext cx="2037520" cy="327548"/>
              </a:xfrm>
              <a:prstGeom prst="chevron">
                <a:avLst/>
              </a:prstGeom>
              <a:solidFill>
                <a:srgbClr val="06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22196AF7-0E38-4B67-BC7F-24A08A4144BD}"/>
                  </a:ext>
                </a:extLst>
              </p:cNvPr>
              <p:cNvSpPr txBox="1"/>
              <p:nvPr/>
            </p:nvSpPr>
            <p:spPr>
              <a:xfrm>
                <a:off x="2294825" y="111365"/>
                <a:ext cx="1860389" cy="268589"/>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Phân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tích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kết</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quả</a:t>
                </a:r>
                <a:endParaRPr lang="en-US" sz="1600" dirty="0">
                  <a:solidFill>
                    <a:schemeClr val="bg1"/>
                  </a:solidFill>
                </a:endParaRPr>
              </a:p>
            </p:txBody>
          </p:sp>
          <p:sp>
            <p:nvSpPr>
              <p:cNvPr id="52" name="TextBox 51">
                <a:extLst>
                  <a:ext uri="{FF2B5EF4-FFF2-40B4-BE49-F238E27FC236}">
                    <a16:creationId xmlns:a16="http://schemas.microsoft.com/office/drawing/2014/main" id="{457ED3D7-685A-4645-855D-CDFE8D2A8EF8}"/>
                  </a:ext>
                </a:extLst>
              </p:cNvPr>
              <p:cNvSpPr txBox="1"/>
              <p:nvPr/>
            </p:nvSpPr>
            <p:spPr>
              <a:xfrm>
                <a:off x="45732" y="105873"/>
                <a:ext cx="2149522" cy="268589"/>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Deploy Mining Model </a:t>
                </a:r>
                <a:endParaRPr lang="en-US" sz="1600" dirty="0">
                  <a:solidFill>
                    <a:schemeClr val="bg1"/>
                  </a:solidFill>
                </a:endParaRPr>
              </a:p>
            </p:txBody>
          </p:sp>
          <p:sp>
            <p:nvSpPr>
              <p:cNvPr id="53" name="TextBox 52">
                <a:extLst>
                  <a:ext uri="{FF2B5EF4-FFF2-40B4-BE49-F238E27FC236}">
                    <a16:creationId xmlns:a16="http://schemas.microsoft.com/office/drawing/2014/main" id="{1BDA77AC-A7CD-48B1-8051-31C61475476A}"/>
                  </a:ext>
                </a:extLst>
              </p:cNvPr>
              <p:cNvSpPr txBox="1"/>
              <p:nvPr/>
            </p:nvSpPr>
            <p:spPr>
              <a:xfrm>
                <a:off x="4383090" y="111365"/>
                <a:ext cx="2224587"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Độ</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chính</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mô</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hình</a:t>
                </a:r>
                <a:endParaRPr lang="en-US" sz="1600" dirty="0">
                  <a:solidFill>
                    <a:schemeClr val="bg1"/>
                  </a:solidFill>
                </a:endParaRPr>
              </a:p>
            </p:txBody>
          </p:sp>
          <p:sp>
            <p:nvSpPr>
              <p:cNvPr id="54" name="TextBox 53">
                <a:extLst>
                  <a:ext uri="{FF2B5EF4-FFF2-40B4-BE49-F238E27FC236}">
                    <a16:creationId xmlns:a16="http://schemas.microsoft.com/office/drawing/2014/main" id="{AE2C326F-C6FC-404D-A593-26A45FB53E8B}"/>
                  </a:ext>
                </a:extLst>
              </p:cNvPr>
              <p:cNvSpPr txBox="1"/>
              <p:nvPr/>
            </p:nvSpPr>
            <p:spPr>
              <a:xfrm>
                <a:off x="6717449" y="105123"/>
                <a:ext cx="1890215" cy="338554"/>
              </a:xfrm>
              <a:prstGeom prst="rect">
                <a:avLst/>
              </a:prstGeom>
              <a:noFill/>
            </p:spPr>
            <p:txBody>
              <a:bodyPr wrap="square">
                <a:spAutoFit/>
              </a:bodyPr>
              <a:lstStyle/>
              <a:p>
                <a:r>
                  <a:rPr lang="en-US" sz="1600" b="1" dirty="0" err="1">
                    <a:solidFill>
                      <a:schemeClr val="bg1"/>
                    </a:solidFill>
                    <a:latin typeface="Times New Roman" panose="02020603050405020304" pitchFamily="18" charset="0"/>
                    <a:cs typeface="Times New Roman" panose="02020603050405020304" pitchFamily="18" charset="0"/>
                  </a:rPr>
                  <a:t>Dự</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đoán</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xác</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suất</a:t>
                </a:r>
                <a:endParaRPr lang="en-US" sz="1600" b="1" dirty="0">
                  <a:solidFill>
                    <a:schemeClr val="bg1"/>
                  </a:solidFill>
                  <a:latin typeface="Times New Roman" panose="02020603050405020304" pitchFamily="18" charset="0"/>
                  <a:cs typeface="Times New Roman" panose="02020603050405020304" pitchFamily="18" charset="0"/>
                </a:endParaRPr>
              </a:p>
            </p:txBody>
          </p:sp>
        </p:grpSp>
        <p:sp>
          <p:nvSpPr>
            <p:cNvPr id="46" name="TextBox 45">
              <a:extLst>
                <a:ext uri="{FF2B5EF4-FFF2-40B4-BE49-F238E27FC236}">
                  <a16:creationId xmlns:a16="http://schemas.microsoft.com/office/drawing/2014/main" id="{D941FDDE-F1D1-461D-B086-FE7C79EE74FB}"/>
                </a:ext>
              </a:extLst>
            </p:cNvPr>
            <p:cNvSpPr txBox="1"/>
            <p:nvPr/>
          </p:nvSpPr>
          <p:spPr>
            <a:xfrm>
              <a:off x="357245" y="142677"/>
              <a:ext cx="2080754"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Association Rule </a:t>
              </a:r>
            </a:p>
          </p:txBody>
        </p:sp>
      </p:grpSp>
      <p:pic>
        <p:nvPicPr>
          <p:cNvPr id="19" name="Picture 18">
            <a:extLst>
              <a:ext uri="{FF2B5EF4-FFF2-40B4-BE49-F238E27FC236}">
                <a16:creationId xmlns:a16="http://schemas.microsoft.com/office/drawing/2014/main" id="{0ED46B2F-E8EB-48B2-8723-1F64B54605BA}"/>
              </a:ext>
            </a:extLst>
          </p:cNvPr>
          <p:cNvPicPr/>
          <p:nvPr/>
        </p:nvPicPr>
        <p:blipFill>
          <a:blip r:embed="rId3"/>
          <a:stretch>
            <a:fillRect/>
          </a:stretch>
        </p:blipFill>
        <p:spPr>
          <a:xfrm>
            <a:off x="1364187" y="2279288"/>
            <a:ext cx="6275540" cy="1144857"/>
          </a:xfrm>
          <a:prstGeom prst="rect">
            <a:avLst/>
          </a:prstGeom>
          <a:noFill/>
          <a:ln>
            <a:noFill/>
          </a:ln>
        </p:spPr>
      </p:pic>
      <p:sp>
        <p:nvSpPr>
          <p:cNvPr id="20" name="TextBox 19">
            <a:extLst>
              <a:ext uri="{FF2B5EF4-FFF2-40B4-BE49-F238E27FC236}">
                <a16:creationId xmlns:a16="http://schemas.microsoft.com/office/drawing/2014/main" id="{866B4059-4745-4F0C-9F5A-1EE4B433A6F6}"/>
              </a:ext>
            </a:extLst>
          </p:cNvPr>
          <p:cNvSpPr txBox="1"/>
          <p:nvPr/>
        </p:nvSpPr>
        <p:spPr>
          <a:xfrm>
            <a:off x="1774164" y="3626982"/>
            <a:ext cx="5188587" cy="523220"/>
          </a:xfrm>
          <a:prstGeom prst="rect">
            <a:avLst/>
          </a:prstGeom>
          <a:noFill/>
        </p:spPr>
        <p:txBody>
          <a:bodyPr wrap="square">
            <a:spAutoFit/>
          </a:bodyPr>
          <a:lstStyle/>
          <a:p>
            <a:pPr marL="254000" marR="0">
              <a:spcBef>
                <a:spcPts val="0"/>
              </a:spcBef>
              <a:spcAft>
                <a:spcPts val="0"/>
              </a:spcAft>
            </a:pP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Với</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các</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giá</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trị</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thuộc</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tính</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như</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trên</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thì</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khả</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năng</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khách</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hàng</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sẽ</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không</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phản</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hồi</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lại</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và</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tổng</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tiền</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chi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trả</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là</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effectLst/>
                <a:latin typeface="Times New Roman" panose="02020603050405020304" pitchFamily="18" charset="0"/>
                <a:ea typeface="SimSun" panose="02010600030101010101" pitchFamily="2" charset="-122"/>
                <a:cs typeface="Times New Roman" panose="02020603050405020304" pitchFamily="18" charset="0"/>
              </a:rPr>
              <a:t>khoảng</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 2092.7</a:t>
            </a:r>
            <a:endParaRPr lang="en-US" sz="1000" b="1"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B01D6849-1466-4FFC-B825-F38BFC8BCD90}"/>
              </a:ext>
            </a:extLst>
          </p:cNvPr>
          <p:cNvSpPr txBox="1"/>
          <p:nvPr/>
        </p:nvSpPr>
        <p:spPr>
          <a:xfrm>
            <a:off x="3936813" y="1707119"/>
            <a:ext cx="973343" cy="369332"/>
          </a:xfrm>
          <a:prstGeom prst="rect">
            <a:avLst/>
          </a:prstGeom>
          <a:noFill/>
        </p:spPr>
        <p:txBody>
          <a:bodyPr wrap="none" rtlCol="0">
            <a:spAutoFit/>
          </a:bodyPr>
          <a:lstStyle/>
          <a:p>
            <a:r>
              <a:rPr lang="en-US" sz="1800" b="1" dirty="0" err="1">
                <a:latin typeface="Times New Roman" panose="02020603050405020304" pitchFamily="18" charset="0"/>
                <a:cs typeface="Times New Roman" panose="02020603050405020304" pitchFamily="18" charset="0"/>
              </a:rPr>
              <a:t>Kết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quả</a:t>
            </a: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258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35"/>
          <p:cNvSpPr txBox="1">
            <a:spLocks noGrp="1"/>
          </p:cNvSpPr>
          <p:nvPr>
            <p:ph type="ctrTitle" idx="4294967295"/>
          </p:nvPr>
        </p:nvSpPr>
        <p:spPr>
          <a:xfrm>
            <a:off x="640231" y="1242106"/>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dirty="0">
                <a:solidFill>
                  <a:srgbClr val="80BFB7"/>
                </a:solidFill>
                <a:latin typeface="Times New Roman" panose="02020603050405020304" pitchFamily="18" charset="0"/>
                <a:cs typeface="Times New Roman" panose="02020603050405020304" pitchFamily="18" charset="0"/>
              </a:rPr>
              <a:t>THANKS!</a:t>
            </a:r>
            <a:endParaRPr sz="7200" b="1" dirty="0">
              <a:solidFill>
                <a:srgbClr val="80BFB7"/>
              </a:solidFill>
              <a:latin typeface="Times New Roman" panose="02020603050405020304" pitchFamily="18" charset="0"/>
              <a:cs typeface="Times New Roman" panose="02020603050405020304" pitchFamily="18" charset="0"/>
            </a:endParaRPr>
          </a:p>
        </p:txBody>
      </p:sp>
      <p:sp>
        <p:nvSpPr>
          <p:cNvPr id="4060" name="Google Shape;4060;p35"/>
          <p:cNvSpPr txBox="1">
            <a:spLocks noGrp="1"/>
          </p:cNvSpPr>
          <p:nvPr>
            <p:ph type="subTitle" idx="4294967295"/>
          </p:nvPr>
        </p:nvSpPr>
        <p:spPr>
          <a:xfrm>
            <a:off x="640231" y="2453751"/>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400" dirty="0">
                <a:solidFill>
                  <a:srgbClr val="D3EBD5"/>
                </a:solidFill>
                <a:latin typeface="Times New Roman" panose="02020603050405020304" pitchFamily="18" charset="0"/>
                <a:cs typeface="Times New Roman" panose="02020603050405020304" pitchFamily="18" charset="0"/>
              </a:rPr>
              <a:t>Any questions?</a:t>
            </a:r>
            <a:endParaRPr sz="4400" dirty="0">
              <a:solidFill>
                <a:srgbClr val="D3EBD5"/>
              </a:solidFill>
              <a:latin typeface="Times New Roman" panose="02020603050405020304" pitchFamily="18" charset="0"/>
              <a:cs typeface="Times New Roman" panose="02020603050405020304" pitchFamily="18" charset="0"/>
            </a:endParaRPr>
          </a:p>
        </p:txBody>
      </p:sp>
      <p:sp>
        <p:nvSpPr>
          <p:cNvPr id="4062" name="Google Shape;4062;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800" b="1">
                <a:latin typeface="Times New Roman" panose="02020603050405020304" pitchFamily="18" charset="0"/>
                <a:cs typeface="Times New Roman" panose="02020603050405020304" pitchFamily="18" charset="0"/>
              </a:rPr>
              <a:t>95</a:t>
            </a:fld>
            <a:endParaRPr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TotalTime>
  <Words>4849</Words>
  <Application>Microsoft Office PowerPoint</Application>
  <PresentationFormat>On-screen Show (16:9)</PresentationFormat>
  <Paragraphs>781</Paragraphs>
  <Slides>95</Slides>
  <Notes>95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Nixie One</vt:lpstr>
      <vt:lpstr>Titillium Web Light</vt:lpstr>
      <vt:lpstr>Calibri</vt:lpstr>
      <vt:lpstr>.Vn3DH</vt:lpstr>
      <vt:lpstr>Arial</vt:lpstr>
      <vt:lpstr>Dosis ExtraLight</vt:lpstr>
      <vt:lpstr>Times New Roman</vt:lpstr>
      <vt:lpstr>Mowbray template</vt:lpstr>
      <vt:lpstr>PowerPoint Presentation</vt:lpstr>
      <vt:lpstr>Thành viên nhóm 20</vt:lpstr>
      <vt:lpstr>PowerPoint Presentation</vt:lpstr>
      <vt:lpstr>PowerPoint Presentation</vt:lpstr>
      <vt:lpstr>PowerPoint Presentation</vt:lpstr>
      <vt:lpstr>PowerPoint Presentation</vt:lpstr>
      <vt:lpstr>Mô tả dữ liệu</vt:lpstr>
      <vt:lpstr>Thuộc tính dữ liệu</vt:lpstr>
      <vt:lpstr>Thuộc tính dữ liệu</vt:lpstr>
      <vt:lpstr>PowerPoint Presentation</vt:lpstr>
      <vt:lpstr>Sơ lược về Database</vt:lpstr>
      <vt:lpstr>Sơ lược về Database</vt:lpstr>
      <vt:lpstr>Sơ lược về Database</vt:lpstr>
      <vt:lpstr>Sơ lược về Database</vt:lpstr>
      <vt:lpstr>02. THỰC HÀNH DATA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Nghĩa Tình 20133096 - Lê</dc:creator>
  <cp:lastModifiedBy>Nghia Tinh Le</cp:lastModifiedBy>
  <cp:revision>71</cp:revision>
  <dcterms:modified xsi:type="dcterms:W3CDTF">2023-05-21T07:20:15Z</dcterms:modified>
</cp:coreProperties>
</file>